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2" r:id="rId4"/>
    <p:sldId id="257" r:id="rId5"/>
    <p:sldId id="258" r:id="rId6"/>
    <p:sldId id="263" r:id="rId7"/>
    <p:sldId id="259" r:id="rId8"/>
    <p:sldId id="264" r:id="rId9"/>
    <p:sldId id="260" r:id="rId10"/>
    <p:sldId id="273" r:id="rId11"/>
    <p:sldId id="261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5A49E-7944-43EF-B867-7BF3EBE45BF0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9925F130-0545-47A3-AEF4-BB34A3732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244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5A49E-7944-43EF-B867-7BF3EBE45BF0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5F130-0545-47A3-AEF4-BB34A3732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487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5A49E-7944-43EF-B867-7BF3EBE45BF0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5F130-0545-47A3-AEF4-BB34A3732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097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5A49E-7944-43EF-B867-7BF3EBE45BF0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5F130-0545-47A3-AEF4-BB34A3732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80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5F5A49E-7944-43EF-B867-7BF3EBE45BF0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9925F130-0545-47A3-AEF4-BB34A3732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40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5A49E-7944-43EF-B867-7BF3EBE45BF0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5F130-0545-47A3-AEF4-BB34A3732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496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5A49E-7944-43EF-B867-7BF3EBE45BF0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5F130-0545-47A3-AEF4-BB34A3732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63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5A49E-7944-43EF-B867-7BF3EBE45BF0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5F130-0545-47A3-AEF4-BB34A3732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93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5A49E-7944-43EF-B867-7BF3EBE45BF0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5F130-0545-47A3-AEF4-BB34A3732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911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5A49E-7944-43EF-B867-7BF3EBE45BF0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5F130-0545-47A3-AEF4-BB34A3732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542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5A49E-7944-43EF-B867-7BF3EBE45BF0}" type="datetimeFigureOut">
              <a:rPr lang="en-US" smtClean="0"/>
              <a:t>10/11/2022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5F130-0545-47A3-AEF4-BB34A3732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564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5F5A49E-7944-43EF-B867-7BF3EBE45BF0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9925F130-0545-47A3-AEF4-BB34A3732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68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ch13tyler.com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s://www.bkdocs.us/" TargetMode="External"/><Relationship Id="rId4" Type="http://schemas.openxmlformats.org/officeDocument/2006/relationships/hyperlink" Target="http://www.ch13-12westtex.org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www.ch13-12westtex.org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www.13network.com/trustees/ftw/ftwhome.aspx?tc=ftw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www.13network.com/trustees/ftw/ftwhome.aspx?tc=ftw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kdocs.us/" TargetMode="External"/><Relationship Id="rId5" Type="http://schemas.openxmlformats.org/officeDocument/2006/relationships/hyperlink" Target="http://www.dallasch13.com/" TargetMode="External"/><Relationship Id="rId4" Type="http://schemas.openxmlformats.org/officeDocument/2006/relationships/hyperlink" Target="http://dallasch13.com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mailto:preconf@dallasch13.com" TargetMode="External"/><Relationship Id="rId4" Type="http://schemas.openxmlformats.org/officeDocument/2006/relationships/hyperlink" Target="http://dallasch13.com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s://www.bkdocs.us/" TargetMode="External"/><Relationship Id="rId4" Type="http://schemas.openxmlformats.org/officeDocument/2006/relationships/hyperlink" Target="http://www.planoch13.com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www.planoch13.com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ch13tyler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30FDC-4713-F342-64F4-F4A84083E2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573245"/>
            <a:ext cx="9144000" cy="2387600"/>
          </a:xfrm>
        </p:spPr>
        <p:txBody>
          <a:bodyPr/>
          <a:lstStyle/>
          <a:p>
            <a:r>
              <a:rPr lang="en-US" dirty="0"/>
              <a:t>§1325 &amp; PRECONFIRMATION 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9A6415-7EDD-2F39-CB4F-D7CA3E5459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4389119"/>
            <a:ext cx="7891272" cy="165711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POST 341 UP TO CONFIRMATION</a:t>
            </a:r>
          </a:p>
          <a:p>
            <a:r>
              <a:rPr lang="en-US" dirty="0"/>
              <a:t>Dona Kitchen – Truman		Amee Jennings – Powers </a:t>
            </a:r>
          </a:p>
          <a:p>
            <a:r>
              <a:rPr lang="en-US" dirty="0"/>
              <a:t>Rebecca Gattis – Ebert		Cathy Groom – Kraus</a:t>
            </a:r>
          </a:p>
          <a:p>
            <a:r>
              <a:rPr lang="en-US" dirty="0"/>
              <a:t>Jennifer Kotarski - Davis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7663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F30CC8-EC31-F20B-189E-E87AF9E97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br>
              <a:rPr lang="en-US" dirty="0"/>
            </a:br>
            <a:r>
              <a:rPr lang="en-US" dirty="0"/>
              <a:t>KRAUS’ OFFICE </a:t>
            </a:r>
            <a:br>
              <a:rPr lang="en-US" dirty="0"/>
            </a:b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Eastern District of Texas</a:t>
            </a:r>
            <a:b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Tyler/Marshall/Beaumont/Lufkin 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ch13tyler.com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77908A-0115-1060-597E-9D1EBAB95F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320412"/>
            <a:ext cx="10058400" cy="3851787"/>
          </a:xfrm>
        </p:spPr>
        <p:txBody>
          <a:bodyPr>
            <a:normAutofit/>
          </a:bodyPr>
          <a:lstStyle/>
          <a:p>
            <a:r>
              <a:rPr lang="en-US" dirty="0"/>
              <a:t>Debtors are allowed two tries for confirmation or case will be dismissed – if case is not confirmed on the first attempt, an initial Denial Order is uploaded and the Debtor has </a:t>
            </a:r>
            <a:r>
              <a:rPr lang="en-US" u="sng" dirty="0"/>
              <a:t>30 days </a:t>
            </a:r>
            <a:r>
              <a:rPr lang="en-US" dirty="0"/>
              <a:t>to amend the Plan and have confirmation reset</a:t>
            </a:r>
          </a:p>
          <a:p>
            <a:r>
              <a:rPr lang="en-US" dirty="0"/>
              <a:t>Entered Confirmation Orders are noticed to the Matrix by the Trustee</a:t>
            </a:r>
          </a:p>
          <a:p>
            <a:endParaRPr lang="en-US" dirty="0"/>
          </a:p>
          <a:p>
            <a:r>
              <a:rPr lang="en-US" sz="2200" b="1" dirty="0"/>
              <a:t>*Direct pay mortgage Debtors are required to submit monthly statements post confirmation informing the Trustee if they have made their ongoing mortgage payment – if no notification is received the Trustee will upload a Payment Deficiency – </a:t>
            </a:r>
            <a:r>
              <a:rPr lang="en-US" sz="2200" b="1" u="sng" dirty="0"/>
              <a:t>Two Payment Deficiencies will result in a Show Cause hearing set by the court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5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5674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678553-5D23-5D44-DA19-0D3141636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 sz="4900" dirty="0"/>
              <a:t>DAVIS’ OFFICE</a:t>
            </a:r>
            <a:br>
              <a:rPr lang="en-US" dirty="0"/>
            </a:b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nORTHERN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District of Texas</a:t>
            </a:r>
            <a:b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ABILENE/AMARILLO/LUBBOCK/SAN ANGELO/WICHITA FALLS </a:t>
            </a:r>
            <a:r>
              <a:rPr lang="en-US" sz="1800" dirty="0">
                <a:hlinkClick r:id="rId4"/>
              </a:rPr>
              <a:t>ch13-12westtex.org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E2E37-C76A-E698-3AF7-AEF4F7CBE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320412"/>
            <a:ext cx="10058400" cy="3851787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Post 341 report filed in Pacer, follow up sent to Debtor Attorney– information is inclusive potential objections, requested amendments, claim treatment, need for additional documentation, etc.</a:t>
            </a:r>
          </a:p>
          <a:p>
            <a:r>
              <a:rPr lang="en-US" dirty="0"/>
              <a:t>Two weeks prior to upcoming docket – cases are reviewed for confirmation. Emails sent to Debtor Attorney, updates and amendments are reviewed or requests are iterated </a:t>
            </a:r>
          </a:p>
          <a:p>
            <a:r>
              <a:rPr lang="en-US" dirty="0"/>
              <a:t>One week prior to Court, dockets are prepared by the Trustee (Wichita Falls also has the Judge’s docket) and printed/posted to Trustee website         </a:t>
            </a:r>
          </a:p>
          <a:p>
            <a:r>
              <a:rPr lang="en-US" dirty="0"/>
              <a:t>Debtor Attorney’s receive case specific docket notes. </a:t>
            </a:r>
          </a:p>
          <a:p>
            <a:r>
              <a:rPr lang="en-US" dirty="0"/>
              <a:t>The Court receives the docket one week prior as well</a:t>
            </a:r>
          </a:p>
          <a:p>
            <a:r>
              <a:rPr lang="en-US" dirty="0"/>
              <a:t>Attorneys call the Staff Attorney with updates (pending agreed orders, outstanding objections, requested pass, treatment of claims, etc.) or will email preconfirmation with updates; most missing information/letter agreements can be uploaded through </a:t>
            </a:r>
            <a:r>
              <a:rPr lang="en-US" dirty="0" err="1"/>
              <a:t>13Docs</a:t>
            </a:r>
            <a:r>
              <a:rPr lang="en-US" dirty="0"/>
              <a:t> (</a:t>
            </a:r>
            <a:r>
              <a:rPr lang="en-US" dirty="0">
                <a:hlinkClick r:id="rId5"/>
              </a:rPr>
              <a:t>https://www.bkdocs.us/</a:t>
            </a:r>
            <a:r>
              <a:rPr lang="en-US" dirty="0"/>
              <a:t>) </a:t>
            </a:r>
          </a:p>
          <a:p>
            <a:r>
              <a:rPr lang="en-US" dirty="0"/>
              <a:t>Docket updates are provided to the Court the afternoon before and the morning of Court (after pre-hearing) for call matters; pre-hearings are held the morning of court via GoToMeeting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6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75774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3975A7-9BE4-F6B6-DD6B-92B139944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 sz="4900" dirty="0"/>
              <a:t>DAVIS’ OFFICE</a:t>
            </a:r>
            <a:br>
              <a:rPr lang="en-US" dirty="0"/>
            </a:br>
            <a:r>
              <a:rPr lang="en-US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nORTHERN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District of Texas</a:t>
            </a:r>
            <a:b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ABILENE/AMARILLO/LUBBOCK/SAN ANGELO/WICHITA FALLS </a:t>
            </a:r>
            <a:r>
              <a:rPr lang="en-US" sz="1800" dirty="0">
                <a:hlinkClick r:id="rId4"/>
              </a:rPr>
              <a:t>ch13-12westtex.org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6ADCB-5F5E-1518-23E2-355A6B1A3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320412"/>
            <a:ext cx="10058400" cy="3851787"/>
          </a:xfrm>
        </p:spPr>
        <p:txBody>
          <a:bodyPr>
            <a:normAutofit/>
          </a:bodyPr>
          <a:lstStyle/>
          <a:p>
            <a:r>
              <a:rPr lang="en-US" dirty="0"/>
              <a:t>Wichita Falls – only matters marked as Call/contested matters will be heard aside from the Court’s docket; Court alternates between live/video</a:t>
            </a:r>
          </a:p>
          <a:p>
            <a:r>
              <a:rPr lang="en-US" dirty="0"/>
              <a:t>Lubbock – all matters are called; Court is live</a:t>
            </a:r>
          </a:p>
          <a:p>
            <a:r>
              <a:rPr lang="en-US" dirty="0"/>
              <a:t>Abilene/Amarillo/San Angelo all motions and modifications are called, unless marked for a pass/deny; Abilene &amp; Amarillo are video dockets, San Angelo is live</a:t>
            </a:r>
          </a:p>
          <a:p>
            <a:r>
              <a:rPr lang="en-US" dirty="0"/>
              <a:t>If Witness and Exhibit Lists are prepared for call items, all divisions require filing at least three days prior to hearing; Wichita Falls must have W/E on a flash drive at least three days prior to the hearing, Lubbock will hand hard copies over in the Courtroom</a:t>
            </a:r>
          </a:p>
          <a:p>
            <a:r>
              <a:rPr lang="en-US" dirty="0"/>
              <a:t>Preconfirmation prepares and submits Confirmation Orders, Deny Orders, and Motions to Dismiss for failure to confirm</a:t>
            </a:r>
          </a:p>
          <a:p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5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5330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5E061-F813-863C-F6E3-D8EA4086A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226503"/>
            <a:ext cx="10058400" cy="3045203"/>
          </a:xfrm>
        </p:spPr>
        <p:txBody>
          <a:bodyPr>
            <a:normAutofit fontScale="90000"/>
          </a:bodyPr>
          <a:lstStyle/>
          <a:p>
            <a:r>
              <a:rPr lang="en-US" dirty="0"/>
              <a:t>DIFFERENT DISTRICTS, DIFFERENT TRUSTEE’S, DIFFERENT JUDGES, DIFFERENT COURT ROOMS…SIMILAR PROCESSES BELONGING TO 11 U.S.C. §1325</a:t>
            </a:r>
            <a:br>
              <a:rPr lang="en-US" dirty="0"/>
            </a:b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04207-DE1B-9C47-323B-E394D1CD7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793534"/>
            <a:ext cx="10058400" cy="37645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- </a:t>
            </a:r>
            <a:r>
              <a:rPr lang="en-US" sz="2200" dirty="0"/>
              <a:t>COMMUNICATION IS KEY FOR DOCKET PREPARATION</a:t>
            </a:r>
          </a:p>
          <a:p>
            <a:pPr lvl="1"/>
            <a:r>
              <a:rPr lang="en-US" dirty="0"/>
              <a:t>CASE NOTES (BOTH FOR THE TRUSTEE AND FOR THE DEBTOR ATTORNEY) ARE VITAL TO THE SUCCESS OF THE CASE</a:t>
            </a:r>
          </a:p>
          <a:p>
            <a:pPr lvl="1"/>
            <a:r>
              <a:rPr lang="en-US" dirty="0"/>
              <a:t>THOROUGH ANALYSIS AND FOLLOW UP ONSET OF THE 341 UP THROUGH THE CONFIRMATION ORDER</a:t>
            </a:r>
          </a:p>
          <a:p>
            <a:pPr lvl="1"/>
            <a:r>
              <a:rPr lang="en-US" dirty="0"/>
              <a:t>ACCURATE PLAN CALCULATION, LIQUIDATION ANALYSIS, AND PAYMENT OF THE UNSECURED CREDITOR POOL (IF APPLICABLE) ARE CAREFULLY REVIEWED</a:t>
            </a:r>
          </a:p>
          <a:p>
            <a:pPr lvl="1"/>
            <a:r>
              <a:rPr lang="en-US" dirty="0"/>
              <a:t>IF AMENDMENTS ARE REQUESTED/REQUIRED, OFTEN TIMES AN OBJECTION AND/OR WITNESS AND EXHIBIT ARE THE LAST OPTION</a:t>
            </a:r>
          </a:p>
          <a:p>
            <a:pPr lvl="1"/>
            <a:endParaRPr lang="en-US" dirty="0"/>
          </a:p>
          <a:p>
            <a:pPr marL="274320" lvl="1" indent="0">
              <a:buNone/>
            </a:pPr>
            <a:r>
              <a:rPr lang="en-US" b="1" dirty="0"/>
              <a:t>*ATTORNEYS PRACTICING IN MULTIPLE DISTRICTS/DIVISIONS ARE HIGHLY ENCOURAGED TO SPEAK TO THEIR TRUSTEE’S OFFICE FOR TRUSTEE OFFICE SPECIFIC PROCEDURES*</a:t>
            </a:r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264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A70B1-C9FE-D08B-0A6C-474ADDC6A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3496" y="494950"/>
            <a:ext cx="10058400" cy="1241571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A LOOK AT TRUSTEE SPECIFIC 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41E4A-4ACA-0D29-7EE9-727C54595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CASE ANALYSIS</a:t>
            </a:r>
          </a:p>
          <a:p>
            <a:r>
              <a:rPr lang="en-US" sz="3200" dirty="0"/>
              <a:t>DOCKET PREPARATION</a:t>
            </a:r>
          </a:p>
          <a:p>
            <a:r>
              <a:rPr lang="en-US" sz="3200" dirty="0"/>
              <a:t>DOCKET COMMUNICATION</a:t>
            </a:r>
          </a:p>
          <a:p>
            <a:r>
              <a:rPr lang="en-US" sz="3200" dirty="0"/>
              <a:t>PRINTING AND SHARING DOCKETS (ATTORNEYS AND COURT ROOM DEPUTIES)</a:t>
            </a:r>
          </a:p>
          <a:p>
            <a:r>
              <a:rPr lang="en-US" sz="3200" dirty="0"/>
              <a:t>COURT PROCEDURES (DOCKET CALLS, MOTIONS, WITNESS AND EXHIBIT LISTS)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597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0C125B-F41C-EA76-1A2C-597E46857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TRUMAN’S OFFICE</a:t>
            </a:r>
            <a:br>
              <a:rPr lang="en-US" dirty="0"/>
            </a:br>
            <a:r>
              <a:rPr lang="en-US" sz="2000" dirty="0">
                <a:latin typeface="Rockwell Condensed" panose="02060603050405020104" pitchFamily="18" charset="0"/>
              </a:rPr>
              <a:t>NORTHERN DISTRICT OF TEXAS</a:t>
            </a:r>
            <a:br>
              <a:rPr lang="en-US" sz="2000" dirty="0">
                <a:latin typeface="Rockwell Condensed" panose="02060603050405020104" pitchFamily="18" charset="0"/>
              </a:rPr>
            </a:br>
            <a:r>
              <a:rPr lang="en-US" sz="2000" dirty="0">
                <a:latin typeface="Rockwell Condensed" panose="02060603050405020104" pitchFamily="18" charset="0"/>
              </a:rPr>
              <a:t>FORT WORTH 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13Network | Tim Truman - Ft. Worth</a:t>
            </a:r>
            <a:br>
              <a:rPr lang="en-US" sz="1800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3086D6-2AC5-690B-2378-60A039A42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320412"/>
            <a:ext cx="10058400" cy="385178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PREPARING FOR A DOCKET</a:t>
            </a:r>
          </a:p>
          <a:p>
            <a:pPr lvl="6">
              <a:buFont typeface="Courier New" panose="02070309020205020404" pitchFamily="49" charset="0"/>
              <a:buChar char="o"/>
            </a:pPr>
            <a:r>
              <a:rPr lang="en-US" sz="2000" dirty="0"/>
              <a:t>Pulling your docket from Trustee’s Website vs Emailed dockets</a:t>
            </a:r>
          </a:p>
          <a:p>
            <a:pPr lvl="6">
              <a:buFont typeface="Courier New" panose="02070309020205020404" pitchFamily="49" charset="0"/>
              <a:buChar char="o"/>
            </a:pPr>
            <a:endParaRPr lang="en-US" sz="2000" dirty="0"/>
          </a:p>
          <a:p>
            <a:pPr lvl="6">
              <a:buFont typeface="Courier New" panose="02070309020205020404" pitchFamily="49" charset="0"/>
              <a:buChar char="o"/>
            </a:pPr>
            <a:r>
              <a:rPr lang="en-US" sz="2000" dirty="0"/>
              <a:t>Fort Worth Trustee’s </a:t>
            </a:r>
            <a:r>
              <a:rPr lang="en-US" sz="2000" i="1" dirty="0"/>
              <a:t>do not</a:t>
            </a:r>
            <a:r>
              <a:rPr lang="en-US" sz="2000" dirty="0"/>
              <a:t> notice a Pre-Hearing Conference</a:t>
            </a:r>
          </a:p>
          <a:p>
            <a:pPr lvl="6">
              <a:buFont typeface="Courier New" panose="02070309020205020404" pitchFamily="49" charset="0"/>
              <a:buChar char="o"/>
            </a:pPr>
            <a:endParaRPr lang="en-US" sz="2000" dirty="0"/>
          </a:p>
          <a:p>
            <a:pPr lvl="6">
              <a:buFont typeface="Courier New" panose="02070309020205020404" pitchFamily="49" charset="0"/>
              <a:buChar char="o"/>
            </a:pPr>
            <a:r>
              <a:rPr lang="en-US" sz="2000" dirty="0"/>
              <a:t>Fort Worth Trustee’s have two Judges</a:t>
            </a:r>
          </a:p>
          <a:p>
            <a:pPr lvl="6">
              <a:buFont typeface="Courier New" panose="02070309020205020404" pitchFamily="49" charset="0"/>
              <a:buChar char="o"/>
            </a:pPr>
            <a:endParaRPr lang="en-US" sz="2000" dirty="0"/>
          </a:p>
          <a:p>
            <a:pPr lvl="6">
              <a:buFont typeface="Courier New" panose="02070309020205020404" pitchFamily="49" charset="0"/>
              <a:buChar char="o"/>
            </a:pPr>
            <a:r>
              <a:rPr lang="en-US" sz="2000" dirty="0"/>
              <a:t>Phone Conferences and Emails to resolve matters</a:t>
            </a:r>
          </a:p>
          <a:p>
            <a:pPr lvl="6">
              <a:buFont typeface="Courier New" panose="02070309020205020404" pitchFamily="49" charset="0"/>
              <a:buChar char="o"/>
            </a:pPr>
            <a:endParaRPr lang="en-US" sz="2000" dirty="0"/>
          </a:p>
          <a:p>
            <a:pPr lvl="6">
              <a:buFont typeface="Courier New" panose="02070309020205020404" pitchFamily="49" charset="0"/>
              <a:buChar char="o"/>
            </a:pPr>
            <a:r>
              <a:rPr lang="en-US" sz="2000" dirty="0"/>
              <a:t>Providing Documents to the Trustee</a:t>
            </a:r>
          </a:p>
          <a:p>
            <a:pPr marL="1671400" lvl="6" indent="0">
              <a:buNone/>
            </a:pPr>
            <a:endParaRPr lang="en-US" sz="2000" dirty="0"/>
          </a:p>
          <a:p>
            <a:pPr lvl="6">
              <a:buFont typeface="Courier New" panose="02070309020205020404" pitchFamily="49" charset="0"/>
              <a:buChar char="o"/>
            </a:pPr>
            <a:r>
              <a:rPr lang="en-US" sz="2000" dirty="0"/>
              <a:t>Docket Call</a:t>
            </a:r>
          </a:p>
          <a:p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5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7271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C97308-5369-E857-42CB-4F2897A75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 sz="4900" dirty="0"/>
              <a:t>TRUMAN’S OFFICE</a:t>
            </a:r>
            <a:br>
              <a:rPr lang="en-US" dirty="0"/>
            </a:br>
            <a:r>
              <a:rPr lang="en-US" sz="1800" dirty="0">
                <a:latin typeface="Rockwell Condensed" panose="02060603050405020104" pitchFamily="18" charset="0"/>
              </a:rPr>
              <a:t>NORTHERN DISTRICT OF TEXAS</a:t>
            </a:r>
            <a:br>
              <a:rPr lang="en-US" sz="1800" dirty="0">
                <a:latin typeface="Rockwell Condensed" panose="02060603050405020104" pitchFamily="18" charset="0"/>
              </a:rPr>
            </a:br>
            <a:r>
              <a:rPr lang="en-US" sz="1800" dirty="0">
                <a:latin typeface="Rockwell Condensed" panose="02060603050405020104" pitchFamily="18" charset="0"/>
              </a:rPr>
              <a:t>FORT WORTH 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13Network | Tim Truman - Ft. Worth</a:t>
            </a:r>
            <a:endParaRPr lang="en-US" sz="1800" dirty="0">
              <a:latin typeface="Rockwell Condensed" panose="020606030504050201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A16EE-DEAA-5D26-CCFD-BCF48836F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320412"/>
            <a:ext cx="10058400" cy="3851787"/>
          </a:xfrm>
        </p:spPr>
        <p:txBody>
          <a:bodyPr>
            <a:normAutofit/>
          </a:bodyPr>
          <a:lstStyle/>
          <a:p>
            <a:pPr lvl="6">
              <a:buFont typeface="Courier New" panose="02070309020205020404" pitchFamily="49" charset="0"/>
              <a:buChar char="o"/>
            </a:pPr>
            <a:r>
              <a:rPr lang="en-US" sz="2000" dirty="0"/>
              <a:t>Pass Request</a:t>
            </a:r>
          </a:p>
          <a:p>
            <a:pPr marL="1671400" lvl="6" indent="0">
              <a:buNone/>
            </a:pPr>
            <a:endParaRPr lang="en-US" sz="2000" dirty="0"/>
          </a:p>
          <a:p>
            <a:pPr lvl="6">
              <a:buFont typeface="Courier New" panose="02070309020205020404" pitchFamily="49" charset="0"/>
              <a:buChar char="o"/>
            </a:pPr>
            <a:r>
              <a:rPr lang="en-US" sz="2000" dirty="0"/>
              <a:t>Drop Dead Agreements</a:t>
            </a:r>
          </a:p>
          <a:p>
            <a:pPr lvl="6">
              <a:buFont typeface="Courier New" panose="02070309020205020404" pitchFamily="49" charset="0"/>
              <a:buChar char="o"/>
            </a:pPr>
            <a:endParaRPr lang="en-US" sz="2000" dirty="0"/>
          </a:p>
          <a:p>
            <a:pPr lvl="6">
              <a:buFont typeface="Courier New" panose="02070309020205020404" pitchFamily="49" charset="0"/>
              <a:buChar char="o"/>
            </a:pPr>
            <a:r>
              <a:rPr lang="en-US" sz="2000" dirty="0"/>
              <a:t>Requirements for parties present at Docket Call</a:t>
            </a:r>
          </a:p>
          <a:p>
            <a:pPr lvl="6">
              <a:buFont typeface="Courier New" panose="02070309020205020404" pitchFamily="49" charset="0"/>
              <a:buChar char="o"/>
            </a:pPr>
            <a:endParaRPr lang="en-US" sz="2000" dirty="0"/>
          </a:p>
          <a:p>
            <a:pPr lvl="6">
              <a:buFont typeface="Courier New" panose="02070309020205020404" pitchFamily="49" charset="0"/>
              <a:buChar char="o"/>
            </a:pPr>
            <a:r>
              <a:rPr lang="en-US" sz="2000" dirty="0"/>
              <a:t>Witness and Exhibit Lists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5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6371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449313-0085-D03A-46A2-1D5AB1710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 sz="4900" dirty="0"/>
              <a:t>POWERS OFFICE</a:t>
            </a:r>
            <a:br>
              <a:rPr lang="en-US" dirty="0"/>
            </a:br>
            <a:r>
              <a:rPr lang="en-US" sz="1800" dirty="0">
                <a:latin typeface="Rockwell Condensed" panose="02060603050405020104" pitchFamily="18" charset="0"/>
              </a:rPr>
              <a:t>NORTHERN DISTRICT OF TEXAS</a:t>
            </a:r>
            <a:br>
              <a:rPr lang="en-US" sz="1800" dirty="0">
                <a:latin typeface="Rockwell Condensed" panose="02060603050405020104" pitchFamily="18" charset="0"/>
              </a:rPr>
            </a:br>
            <a:r>
              <a:rPr lang="en-US" sz="1800" dirty="0">
                <a:latin typeface="Rockwell Condensed" panose="02060603050405020104" pitchFamily="18" charset="0"/>
              </a:rPr>
              <a:t>DALLAS  </a:t>
            </a:r>
            <a:r>
              <a:rPr lang="en-US" sz="1800" dirty="0">
                <a:latin typeface="Rockwell Condensed" panose="02060603050405020104" pitchFamily="18" charset="0"/>
                <a:hlinkClick r:id="rId4"/>
              </a:rPr>
              <a:t>dallas</a:t>
            </a:r>
            <a:r>
              <a:rPr lang="en-US" sz="1800" dirty="0">
                <a:latin typeface="Rockwell Condensed" panose="02060603050405020104" pitchFamily="18" charset="0"/>
                <a:hlinkClick r:id="rId4"/>
              </a:rPr>
              <a:t>13.com</a:t>
            </a:r>
            <a:r>
              <a:rPr lang="en-US" sz="1800" dirty="0">
                <a:latin typeface="Rockwell Condensed" panose="02060603050405020104" pitchFamily="18" charset="0"/>
              </a:rPr>
              <a:t>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EA8E5B-359D-B931-1435-B76E3F450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320412"/>
            <a:ext cx="10058400" cy="385178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Preparing for the Confirmation Docket</a:t>
            </a:r>
          </a:p>
          <a:p>
            <a:pPr lvl="1"/>
            <a:r>
              <a:rPr lang="en-US" dirty="0"/>
              <a:t>Trustee’s Objections to Confirmation are filed as soon as practicable, no later than one week prior to the hearing</a:t>
            </a:r>
          </a:p>
          <a:p>
            <a:pPr marL="274320" lvl="1" indent="0">
              <a:buNone/>
            </a:pPr>
            <a:endParaRPr lang="en-US" dirty="0"/>
          </a:p>
          <a:p>
            <a:pPr lvl="1"/>
            <a:r>
              <a:rPr lang="en-US" dirty="0"/>
              <a:t>Pre-hearing conferences are done via email, or by phone if needed</a:t>
            </a:r>
          </a:p>
          <a:p>
            <a:pPr marL="274320" lvl="1" indent="0">
              <a:buNone/>
            </a:pPr>
            <a:endParaRPr lang="en-US" dirty="0"/>
          </a:p>
          <a:p>
            <a:pPr lvl="1"/>
            <a:r>
              <a:rPr lang="en-US" dirty="0"/>
              <a:t>Week prior to the docket, the dockets are emailed to “dockets-by-email” and saved to the Trustee’s website </a:t>
            </a:r>
            <a:r>
              <a:rPr lang="en-US" dirty="0">
                <a:hlinkClick r:id="rId5"/>
              </a:rPr>
              <a:t>www.dallasch13.com</a:t>
            </a:r>
            <a:r>
              <a:rPr lang="en-US" dirty="0"/>
              <a:t> </a:t>
            </a:r>
          </a:p>
          <a:p>
            <a:pPr marL="274320" lvl="1" indent="0">
              <a:buNone/>
            </a:pPr>
            <a:endParaRPr lang="en-US" dirty="0"/>
          </a:p>
          <a:p>
            <a:pPr lvl="1"/>
            <a:r>
              <a:rPr lang="en-US" dirty="0"/>
              <a:t>Documents can be uploaded to the Trustee via portal/BKDocs  </a:t>
            </a:r>
            <a:r>
              <a:rPr lang="en-US" dirty="0">
                <a:hlinkClick r:id="rId6"/>
              </a:rPr>
              <a:t>www.bkdocs.us</a:t>
            </a:r>
            <a:r>
              <a:rPr lang="en-US" dirty="0"/>
              <a:t> </a:t>
            </a:r>
          </a:p>
          <a:p>
            <a:pPr marL="274320" lvl="1" indent="0">
              <a:buNone/>
            </a:pPr>
            <a:endParaRPr lang="en-US" dirty="0"/>
          </a:p>
          <a:p>
            <a:pPr lvl="1"/>
            <a:r>
              <a:rPr lang="en-US" dirty="0"/>
              <a:t>Deadline to provide letter agreements to the Trustee is </a:t>
            </a:r>
            <a:r>
              <a:rPr lang="en-US" u="sng" dirty="0"/>
              <a:t>NOON</a:t>
            </a:r>
            <a:r>
              <a:rPr lang="en-US" dirty="0"/>
              <a:t> Wednesday, the day prior to the Court hearing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7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80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AF8A28-44CB-4AA2-341A-C36171D02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 sz="4900" dirty="0"/>
              <a:t>POWERS OFFICE</a:t>
            </a:r>
            <a:br>
              <a:rPr lang="en-US" dirty="0"/>
            </a:br>
            <a:r>
              <a:rPr lang="en-US" sz="1800" dirty="0">
                <a:latin typeface="Rockwell Condensed" panose="02060603050405020104" pitchFamily="18" charset="0"/>
              </a:rPr>
              <a:t>NORTHERN DISTRICT OF TEXAS</a:t>
            </a:r>
            <a:br>
              <a:rPr lang="en-US" sz="1800" dirty="0">
                <a:latin typeface="Rockwell Condensed" panose="02060603050405020104" pitchFamily="18" charset="0"/>
              </a:rPr>
            </a:br>
            <a:r>
              <a:rPr lang="en-US" sz="1800" dirty="0">
                <a:latin typeface="Rockwell Condensed" panose="02060603050405020104" pitchFamily="18" charset="0"/>
              </a:rPr>
              <a:t>DALLAS </a:t>
            </a:r>
            <a:r>
              <a:rPr lang="en-US" sz="1800" dirty="0">
                <a:latin typeface="Rockwell Condensed" panose="02060603050405020104" pitchFamily="18" charset="0"/>
                <a:hlinkClick r:id="rId4"/>
              </a:rPr>
              <a:t> dallasch13.com</a:t>
            </a:r>
            <a:r>
              <a:rPr lang="en-US" sz="1800" dirty="0">
                <a:latin typeface="Rockwell Condensed" panose="020606030504050201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3A185-B179-8118-D50C-9251FF74F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320412"/>
            <a:ext cx="10058400" cy="4073469"/>
          </a:xfrm>
        </p:spPr>
        <p:txBody>
          <a:bodyPr>
            <a:normAutofit fontScale="25000" lnSpcReduction="20000"/>
          </a:bodyPr>
          <a:lstStyle/>
          <a:p>
            <a:r>
              <a:rPr lang="en-US" sz="7200" dirty="0"/>
              <a:t>Dallas Division has three Judges: Jernigan, Everett, and Larson. Tom Powers (Trustee) handles Judge Larson dockets and Tara Tankersley (Staff Attorney) handles Judge Jernigan and Judge Everett dockets.</a:t>
            </a:r>
          </a:p>
          <a:p>
            <a:endParaRPr lang="en-US" sz="7200" dirty="0"/>
          </a:p>
          <a:p>
            <a:r>
              <a:rPr lang="en-US" sz="7200" dirty="0"/>
              <a:t>Emails regarding the Confirmation docket should be sent to the Trustee or the Staff Attorney and </a:t>
            </a:r>
            <a:r>
              <a:rPr lang="en-US" sz="7200" dirty="0">
                <a:hlinkClick r:id="rId5"/>
              </a:rPr>
              <a:t>preconf@dallasch13.com</a:t>
            </a:r>
            <a:r>
              <a:rPr lang="en-US" sz="7200" dirty="0"/>
              <a:t> no later than </a:t>
            </a:r>
            <a:r>
              <a:rPr lang="en-US" sz="7200" u="sng" dirty="0"/>
              <a:t>noon</a:t>
            </a:r>
            <a:r>
              <a:rPr lang="en-US" sz="7200" dirty="0"/>
              <a:t> on Wednesday (the day before the hearing).</a:t>
            </a:r>
          </a:p>
          <a:p>
            <a:endParaRPr lang="en-US" sz="7200" dirty="0"/>
          </a:p>
          <a:p>
            <a:r>
              <a:rPr lang="en-US" sz="7200" dirty="0"/>
              <a:t>Matters unresolved at pre-hearing will be heard by the Judge on Thursday afternoon</a:t>
            </a:r>
          </a:p>
          <a:p>
            <a:endParaRPr lang="en-US" sz="7200" dirty="0"/>
          </a:p>
          <a:p>
            <a:r>
              <a:rPr lang="en-US" sz="7200" dirty="0"/>
              <a:t>Preliminary dockets are emailed to the Court the day before the hearings. The final docket is emailed to the court by 11:00 am on the day of the hearing.</a:t>
            </a:r>
          </a:p>
          <a:p>
            <a:r>
              <a:rPr lang="en-US" sz="7200" dirty="0"/>
              <a:t>Confirmation Orders, Orders Denying Confirmation, Continuances, and Motions to Dismiss for Failure to Confirm are uploaded to the Court on Tuesday the week following the hearing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 </a:t>
            </a:r>
          </a:p>
          <a:p>
            <a:endParaRPr lang="en-US" sz="1800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6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8911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135F98-05D1-8663-650C-42D625B14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 sz="4900" dirty="0"/>
              <a:t>EBERT’S OFFICE</a:t>
            </a:r>
            <a:br>
              <a:rPr lang="en-US" dirty="0"/>
            </a:br>
            <a:r>
              <a:rPr lang="en-US" sz="1800" dirty="0">
                <a:effectLst/>
                <a:latin typeface="Rockwell Condensed" panose="020606030504050201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Eastern District of Texas </a:t>
            </a:r>
            <a:br>
              <a:rPr lang="en-US" sz="1800" dirty="0">
                <a:effectLst/>
                <a:latin typeface="Rockwell Condensed" panose="020606030504050201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Rockwell Condensed" panose="020606030504050201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PLANO  </a:t>
            </a:r>
            <a:r>
              <a:rPr lang="en-US" sz="1800" dirty="0">
                <a:effectLst/>
                <a:latin typeface="Rockwell Condensed" panose="020606030504050201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www.planoch13.com</a:t>
            </a:r>
            <a:r>
              <a:rPr lang="en-US" sz="1800" dirty="0">
                <a:effectLst/>
                <a:latin typeface="Rockwell Condensed" panose="020606030504050201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800" dirty="0">
              <a:latin typeface="Rockwell Condensed" panose="020606030504050201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4739D-15D5-9464-626B-AFF2AF0AD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320412"/>
            <a:ext cx="10058400" cy="3851787"/>
          </a:xfrm>
        </p:spPr>
        <p:txBody>
          <a:bodyPr>
            <a:normAutofit/>
          </a:bodyPr>
          <a:lstStyle/>
          <a:p>
            <a:r>
              <a:rPr lang="en-US" dirty="0"/>
              <a:t>Post 341 – Trustee’s report for Confirmation filed (inclusive of information on plan, objections, liquidation – Trustee’s calculation versus asserted non-exempt property, etc)</a:t>
            </a:r>
          </a:p>
          <a:p>
            <a:r>
              <a:rPr lang="en-US" dirty="0"/>
              <a:t>Information is provided to Trustee’s office via portal/BKDocs (</a:t>
            </a:r>
            <a:r>
              <a:rPr lang="en-US" dirty="0">
                <a:hlinkClick r:id="rId5"/>
              </a:rPr>
              <a:t>https://www.bkdocs.us/</a:t>
            </a:r>
            <a:r>
              <a:rPr lang="en-US" dirty="0"/>
              <a:t>) </a:t>
            </a:r>
          </a:p>
          <a:p>
            <a:r>
              <a:rPr lang="en-US" dirty="0"/>
              <a:t>Week prior to the docket Debtor Attorney’s are emailed regarding pending confirmation cases and remaining/outstanding objections, delinquent payments, etc</a:t>
            </a:r>
          </a:p>
          <a:p>
            <a:r>
              <a:rPr lang="en-US" dirty="0"/>
              <a:t>Deadline to provide documents to the Trustee is </a:t>
            </a:r>
            <a:r>
              <a:rPr lang="en-US" u="sng" dirty="0"/>
              <a:t>Friday at noon </a:t>
            </a:r>
            <a:r>
              <a:rPr lang="en-US" dirty="0"/>
              <a:t>prior to court</a:t>
            </a:r>
          </a:p>
          <a:p>
            <a:r>
              <a:rPr lang="en-US" dirty="0"/>
              <a:t>Dockets are prepared and provided to the Court no later than 3:00 pm the day before the hearing (to be posted to the Court’s website)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6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7858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F9520D-50D9-B167-207E-AE4CB2410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85801"/>
            <a:ext cx="10058400" cy="1609344"/>
          </a:xfrm>
        </p:spPr>
        <p:txBody>
          <a:bodyPr>
            <a:normAutofit/>
          </a:bodyPr>
          <a:lstStyle/>
          <a:p>
            <a:r>
              <a:rPr lang="en-US" sz="4900" dirty="0"/>
              <a:t>EBERT’S OFFICE</a:t>
            </a:r>
            <a:br>
              <a:rPr lang="en-US" dirty="0"/>
            </a:b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Eastern District of Texas </a:t>
            </a:r>
            <a:b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Plano 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www.planoch13.com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55C1F-F2D0-4A70-1EC1-C3F92B987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320412"/>
            <a:ext cx="10058400" cy="3851787"/>
          </a:xfrm>
        </p:spPr>
        <p:txBody>
          <a:bodyPr>
            <a:normAutofit/>
          </a:bodyPr>
          <a:lstStyle/>
          <a:p>
            <a:r>
              <a:rPr lang="en-US" dirty="0"/>
              <a:t>Pre-hearings are held telephonically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All contested matters will be heard at pre-hearing and need to be prepared to be heard at afternoon Court (If Attorneys/Trustee anticipates a need for hearing, preferred to let the Court deputies know Monday/Tuesday prior to docket)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Confirmation Orders are prepared with in two days after Court</a:t>
            </a:r>
          </a:p>
          <a:p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5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5461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F30CC8-EC31-F20B-189E-E87AF9E97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br>
              <a:rPr lang="en-US" dirty="0"/>
            </a:br>
            <a:r>
              <a:rPr lang="en-US" dirty="0"/>
              <a:t>KRAUS’ OFFICE </a:t>
            </a:r>
            <a:br>
              <a:rPr lang="en-US" dirty="0"/>
            </a:br>
            <a:r>
              <a:rPr lang="en-US" sz="2000" dirty="0">
                <a:effectLst/>
                <a:latin typeface="Rockwell Condensed" panose="020606030504050201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Eastern District of Texas</a:t>
            </a:r>
            <a:br>
              <a:rPr lang="en-US" sz="2000" dirty="0">
                <a:effectLst/>
                <a:latin typeface="Rockwell Condensed" panose="020606030504050201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dirty="0">
                <a:effectLst/>
                <a:latin typeface="Rockwell Condensed" panose="020606030504050201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Tyler/Marshall/Beaumont/Lufkin </a:t>
            </a:r>
            <a:r>
              <a:rPr lang="en-US" sz="2000" dirty="0">
                <a:effectLst/>
                <a:latin typeface="Rockwell Condensed" panose="020606030504050201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ch13tyler.com</a:t>
            </a:r>
            <a:r>
              <a:rPr lang="en-US" sz="2000" dirty="0">
                <a:effectLst/>
                <a:latin typeface="Rockwell Condensed" panose="020606030504050201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77908A-0115-1060-597E-9D1EBAB95F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320412"/>
            <a:ext cx="10058400" cy="3851787"/>
          </a:xfrm>
        </p:spPr>
        <p:txBody>
          <a:bodyPr>
            <a:normAutofit/>
          </a:bodyPr>
          <a:lstStyle/>
          <a:p>
            <a:r>
              <a:rPr lang="en-US" dirty="0"/>
              <a:t>Post 341 – report filed in Pacer </a:t>
            </a:r>
          </a:p>
          <a:p>
            <a:r>
              <a:rPr lang="en-US" dirty="0"/>
              <a:t>Trustee confirmation report prepared and sent to Attorney/Debtor </a:t>
            </a:r>
          </a:p>
          <a:p>
            <a:r>
              <a:rPr lang="en-US" dirty="0"/>
              <a:t>Debtors are </a:t>
            </a:r>
            <a:r>
              <a:rPr lang="en-US" b="1" u="sng" dirty="0"/>
              <a:t>required</a:t>
            </a:r>
            <a:r>
              <a:rPr lang="en-US" dirty="0"/>
              <a:t> to file a Declaration of Debtor’s Penalty of Perjury (Form 3015-c)</a:t>
            </a:r>
          </a:p>
          <a:p>
            <a:r>
              <a:rPr lang="en-US" dirty="0"/>
              <a:t>If no objection and/or once objections are resolved Attorney prepares and sends  Confirmation Order to Trustee for review and upload</a:t>
            </a:r>
          </a:p>
          <a:p>
            <a:r>
              <a:rPr lang="en-US" dirty="0"/>
              <a:t>Attorneys are required to provide a Confirmation Order within 14 days</a:t>
            </a:r>
          </a:p>
          <a:p>
            <a:r>
              <a:rPr lang="en-US" dirty="0"/>
              <a:t>If objections are not resolved case will remain on docket and marked as “CALL” to be heard in court</a:t>
            </a:r>
          </a:p>
          <a:p>
            <a:r>
              <a:rPr lang="en-US" dirty="0"/>
              <a:t>Dockets are provided to the Court two days prior to docket calls 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5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90009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458</TotalTime>
  <Words>1388</Words>
  <Application>Microsoft Office PowerPoint</Application>
  <PresentationFormat>Widescreen</PresentationFormat>
  <Paragraphs>102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Calibri</vt:lpstr>
      <vt:lpstr>Courier New</vt:lpstr>
      <vt:lpstr>Rockwell</vt:lpstr>
      <vt:lpstr>Rockwell Condensed</vt:lpstr>
      <vt:lpstr>Rockwell Extra Bold</vt:lpstr>
      <vt:lpstr>Wingdings</vt:lpstr>
      <vt:lpstr>Wood Type</vt:lpstr>
      <vt:lpstr>§1325 &amp; PRECONFIRMATION  </vt:lpstr>
      <vt:lpstr> A LOOK AT TRUSTEE SPECIFIC PROCEDURES</vt:lpstr>
      <vt:lpstr> TRUMAN’S OFFICE NORTHERN DISTRICT OF TEXAS FORT WORTH 13Network | Tim Truman - Ft. Worth </vt:lpstr>
      <vt:lpstr>TRUMAN’S OFFICE NORTHERN DISTRICT OF TEXAS FORT WORTH 13Network | Tim Truman - Ft. Worth</vt:lpstr>
      <vt:lpstr>POWERS OFFICE NORTHERN DISTRICT OF TEXAS DALLAS  dallas13.com    </vt:lpstr>
      <vt:lpstr>POWERS OFFICE NORTHERN DISTRICT OF TEXAS DALLAS  dallasch13.com </vt:lpstr>
      <vt:lpstr>EBERT’S OFFICE Eastern District of Texas  PLANO  www.planoch13.com </vt:lpstr>
      <vt:lpstr>EBERT’S OFFICE Eastern District of Texas  Plano www.planoch13.com  </vt:lpstr>
      <vt:lpstr> KRAUS’ OFFICE  Eastern District of Texas Tyler/Marshall/Beaumont/Lufkin ch13tyler.com    </vt:lpstr>
      <vt:lpstr> KRAUS’ OFFICE  Eastern District of Texas Tyler/Marshall/Beaumont/Lufkin ch13tyler.com      </vt:lpstr>
      <vt:lpstr>DAVIS’ OFFICE nORTHERN District of Texas ABILENE/AMARILLO/LUBBOCK/SAN ANGELO/WICHITA FALLS ch13-12westtex.org</vt:lpstr>
      <vt:lpstr>DAVIS’ OFFICE nORTHERN District of Texas ABILENE/AMARILLO/LUBBOCK/SAN ANGELO/WICHITA FALLS ch13-12westtex.org</vt:lpstr>
      <vt:lpstr>DIFFERENT DISTRICTS, DIFFERENT TRUSTEE’S, DIFFERENT JUDGES, DIFFERENT COURT ROOMS…SIMILAR PROCESSES BELONGING TO 11 U.S.C. §1325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§1325 &amp; PRECONFIRMATION  </dc:title>
  <dc:creator>Jennifer Kotarski</dc:creator>
  <cp:lastModifiedBy>Jennifer Kotarski</cp:lastModifiedBy>
  <cp:revision>17</cp:revision>
  <dcterms:created xsi:type="dcterms:W3CDTF">2022-09-16T18:02:54Z</dcterms:created>
  <dcterms:modified xsi:type="dcterms:W3CDTF">2022-10-11T20:30:13Z</dcterms:modified>
</cp:coreProperties>
</file>