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126" y="7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98D0581-1DCE-44F1-9683-E11B612984B2}" type="datetimeFigureOut">
              <a:rPr lang="en-US" smtClean="0"/>
              <a:t>10/13/2022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F4AA203-6B42-4F88-8CF0-04584255A7EB}" type="slidenum">
              <a:rPr lang="en-US" smtClean="0"/>
              <a:t>‹#›</a:t>
            </a:fld>
            <a:endParaRPr lang="en-US"/>
          </a:p>
        </p:txBody>
      </p:sp>
    </p:spTree>
    <p:extLst>
      <p:ext uri="{BB962C8B-B14F-4D97-AF65-F5344CB8AC3E}">
        <p14:creationId xmlns:p14="http://schemas.microsoft.com/office/powerpoint/2010/main" val="5933804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476721-12D1-8049-903F-0EA035FAA16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86A1874-80B8-002B-4804-3EE82472910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B7121A3-559A-BCC9-7A29-9162875FB51F}"/>
              </a:ext>
            </a:extLst>
          </p:cNvPr>
          <p:cNvSpPr>
            <a:spLocks noGrp="1"/>
          </p:cNvSpPr>
          <p:nvPr>
            <p:ph type="dt" sz="half" idx="10"/>
          </p:nvPr>
        </p:nvSpPr>
        <p:spPr/>
        <p:txBody>
          <a:bodyPr/>
          <a:lstStyle/>
          <a:p>
            <a:fld id="{EEF0E995-EE83-4B04-A0F8-3845DF6A034D}" type="datetime1">
              <a:rPr lang="en-US" smtClean="0"/>
              <a:t>10/13/2022</a:t>
            </a:fld>
            <a:endParaRPr lang="en-US"/>
          </a:p>
        </p:txBody>
      </p:sp>
      <p:sp>
        <p:nvSpPr>
          <p:cNvPr id="5" name="Footer Placeholder 4">
            <a:extLst>
              <a:ext uri="{FF2B5EF4-FFF2-40B4-BE49-F238E27FC236}">
                <a16:creationId xmlns:a16="http://schemas.microsoft.com/office/drawing/2014/main" id="{0C0D0CA0-92A0-00F0-5BB3-9FD3B45025F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A2DA1F2-65FA-C713-9CF9-8B3FDB8EDD37}"/>
              </a:ext>
            </a:extLst>
          </p:cNvPr>
          <p:cNvSpPr>
            <a:spLocks noGrp="1"/>
          </p:cNvSpPr>
          <p:nvPr>
            <p:ph type="sldNum" sz="quarter" idx="12"/>
          </p:nvPr>
        </p:nvSpPr>
        <p:spPr/>
        <p:txBody>
          <a:bodyPr/>
          <a:lstStyle/>
          <a:p>
            <a:fld id="{A1F932FC-2761-4213-9846-3F053AB68366}" type="slidenum">
              <a:rPr lang="en-US" smtClean="0"/>
              <a:t>‹#›</a:t>
            </a:fld>
            <a:endParaRPr lang="en-US"/>
          </a:p>
        </p:txBody>
      </p:sp>
    </p:spTree>
    <p:extLst>
      <p:ext uri="{BB962C8B-B14F-4D97-AF65-F5344CB8AC3E}">
        <p14:creationId xmlns:p14="http://schemas.microsoft.com/office/powerpoint/2010/main" val="31400155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6C8610-FCA1-3CD9-327B-7E63386A6A2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435CAAB-4710-4D65-014C-B1C5768AC36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06579A7-794B-6178-303A-5ECABCD69363}"/>
              </a:ext>
            </a:extLst>
          </p:cNvPr>
          <p:cNvSpPr>
            <a:spLocks noGrp="1"/>
          </p:cNvSpPr>
          <p:nvPr>
            <p:ph type="dt" sz="half" idx="10"/>
          </p:nvPr>
        </p:nvSpPr>
        <p:spPr/>
        <p:txBody>
          <a:bodyPr/>
          <a:lstStyle/>
          <a:p>
            <a:fld id="{ACC78178-1C82-4F1D-B7B8-2D6AE491BA53}" type="datetime1">
              <a:rPr lang="en-US" smtClean="0"/>
              <a:t>10/13/2022</a:t>
            </a:fld>
            <a:endParaRPr lang="en-US"/>
          </a:p>
        </p:txBody>
      </p:sp>
      <p:sp>
        <p:nvSpPr>
          <p:cNvPr id="5" name="Footer Placeholder 4">
            <a:extLst>
              <a:ext uri="{FF2B5EF4-FFF2-40B4-BE49-F238E27FC236}">
                <a16:creationId xmlns:a16="http://schemas.microsoft.com/office/drawing/2014/main" id="{8C27464F-A381-B2C5-F4C0-0E64FB36515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9748E64-4103-DB9C-5EFB-326137D617A6}"/>
              </a:ext>
            </a:extLst>
          </p:cNvPr>
          <p:cNvSpPr>
            <a:spLocks noGrp="1"/>
          </p:cNvSpPr>
          <p:nvPr>
            <p:ph type="sldNum" sz="quarter" idx="12"/>
          </p:nvPr>
        </p:nvSpPr>
        <p:spPr/>
        <p:txBody>
          <a:bodyPr/>
          <a:lstStyle/>
          <a:p>
            <a:fld id="{A1F932FC-2761-4213-9846-3F053AB68366}" type="slidenum">
              <a:rPr lang="en-US" smtClean="0"/>
              <a:t>‹#›</a:t>
            </a:fld>
            <a:endParaRPr lang="en-US"/>
          </a:p>
        </p:txBody>
      </p:sp>
    </p:spTree>
    <p:extLst>
      <p:ext uri="{BB962C8B-B14F-4D97-AF65-F5344CB8AC3E}">
        <p14:creationId xmlns:p14="http://schemas.microsoft.com/office/powerpoint/2010/main" val="1975232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F025847-BBCA-5F04-EF1B-5B074D39E96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35BC297-C849-E019-9AC1-11E55E142B0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1C6F68E-6342-81ED-779E-4D235BEC9274}"/>
              </a:ext>
            </a:extLst>
          </p:cNvPr>
          <p:cNvSpPr>
            <a:spLocks noGrp="1"/>
          </p:cNvSpPr>
          <p:nvPr>
            <p:ph type="dt" sz="half" idx="10"/>
          </p:nvPr>
        </p:nvSpPr>
        <p:spPr/>
        <p:txBody>
          <a:bodyPr/>
          <a:lstStyle/>
          <a:p>
            <a:fld id="{152C9CCB-B746-4E6A-8191-478E00701A00}" type="datetime1">
              <a:rPr lang="en-US" smtClean="0"/>
              <a:t>10/13/2022</a:t>
            </a:fld>
            <a:endParaRPr lang="en-US"/>
          </a:p>
        </p:txBody>
      </p:sp>
      <p:sp>
        <p:nvSpPr>
          <p:cNvPr id="5" name="Footer Placeholder 4">
            <a:extLst>
              <a:ext uri="{FF2B5EF4-FFF2-40B4-BE49-F238E27FC236}">
                <a16:creationId xmlns:a16="http://schemas.microsoft.com/office/drawing/2014/main" id="{76C854E1-1CB6-BA21-237E-77C3B50E97B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37643A4-AD12-31B3-EA54-88C973F0DABE}"/>
              </a:ext>
            </a:extLst>
          </p:cNvPr>
          <p:cNvSpPr>
            <a:spLocks noGrp="1"/>
          </p:cNvSpPr>
          <p:nvPr>
            <p:ph type="sldNum" sz="quarter" idx="12"/>
          </p:nvPr>
        </p:nvSpPr>
        <p:spPr/>
        <p:txBody>
          <a:bodyPr/>
          <a:lstStyle/>
          <a:p>
            <a:fld id="{A1F932FC-2761-4213-9846-3F053AB68366}" type="slidenum">
              <a:rPr lang="en-US" smtClean="0"/>
              <a:t>‹#›</a:t>
            </a:fld>
            <a:endParaRPr lang="en-US"/>
          </a:p>
        </p:txBody>
      </p:sp>
    </p:spTree>
    <p:extLst>
      <p:ext uri="{BB962C8B-B14F-4D97-AF65-F5344CB8AC3E}">
        <p14:creationId xmlns:p14="http://schemas.microsoft.com/office/powerpoint/2010/main" val="5715195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127AD0-2C14-F516-78E1-82970FC0A43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BE4A73-F3B8-942B-75CE-A3424CBC2F8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60CFED2-7574-A90E-42B4-D42BA9043F71}"/>
              </a:ext>
            </a:extLst>
          </p:cNvPr>
          <p:cNvSpPr>
            <a:spLocks noGrp="1"/>
          </p:cNvSpPr>
          <p:nvPr>
            <p:ph type="dt" sz="half" idx="10"/>
          </p:nvPr>
        </p:nvSpPr>
        <p:spPr/>
        <p:txBody>
          <a:bodyPr/>
          <a:lstStyle/>
          <a:p>
            <a:fld id="{3736743B-F5AA-402C-8718-8B71484192FB}" type="datetime1">
              <a:rPr lang="en-US" smtClean="0"/>
              <a:t>10/13/2022</a:t>
            </a:fld>
            <a:endParaRPr lang="en-US"/>
          </a:p>
        </p:txBody>
      </p:sp>
      <p:sp>
        <p:nvSpPr>
          <p:cNvPr id="5" name="Footer Placeholder 4">
            <a:extLst>
              <a:ext uri="{FF2B5EF4-FFF2-40B4-BE49-F238E27FC236}">
                <a16:creationId xmlns:a16="http://schemas.microsoft.com/office/drawing/2014/main" id="{1F9D04DB-FBF8-59AC-4587-391016E70F1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7497D57-2C9D-B6CA-8F70-2093F17600EE}"/>
              </a:ext>
            </a:extLst>
          </p:cNvPr>
          <p:cNvSpPr>
            <a:spLocks noGrp="1"/>
          </p:cNvSpPr>
          <p:nvPr>
            <p:ph type="sldNum" sz="quarter" idx="12"/>
          </p:nvPr>
        </p:nvSpPr>
        <p:spPr/>
        <p:txBody>
          <a:bodyPr/>
          <a:lstStyle/>
          <a:p>
            <a:fld id="{A1F932FC-2761-4213-9846-3F053AB68366}" type="slidenum">
              <a:rPr lang="en-US" smtClean="0"/>
              <a:t>‹#›</a:t>
            </a:fld>
            <a:endParaRPr lang="en-US"/>
          </a:p>
        </p:txBody>
      </p:sp>
    </p:spTree>
    <p:extLst>
      <p:ext uri="{BB962C8B-B14F-4D97-AF65-F5344CB8AC3E}">
        <p14:creationId xmlns:p14="http://schemas.microsoft.com/office/powerpoint/2010/main" val="22545851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9205F7-9C83-EC7A-BC07-7B715912B01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24E71C7-942B-0099-2119-5F0DA3E255B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F208061-BFA6-761A-FA49-1AC95E48F9C0}"/>
              </a:ext>
            </a:extLst>
          </p:cNvPr>
          <p:cNvSpPr>
            <a:spLocks noGrp="1"/>
          </p:cNvSpPr>
          <p:nvPr>
            <p:ph type="dt" sz="half" idx="10"/>
          </p:nvPr>
        </p:nvSpPr>
        <p:spPr/>
        <p:txBody>
          <a:bodyPr/>
          <a:lstStyle/>
          <a:p>
            <a:fld id="{3F234599-521E-4F86-A342-C1FDD58976A9}" type="datetime1">
              <a:rPr lang="en-US" smtClean="0"/>
              <a:t>10/13/2022</a:t>
            </a:fld>
            <a:endParaRPr lang="en-US"/>
          </a:p>
        </p:txBody>
      </p:sp>
      <p:sp>
        <p:nvSpPr>
          <p:cNvPr id="5" name="Footer Placeholder 4">
            <a:extLst>
              <a:ext uri="{FF2B5EF4-FFF2-40B4-BE49-F238E27FC236}">
                <a16:creationId xmlns:a16="http://schemas.microsoft.com/office/drawing/2014/main" id="{2CAD8411-EF41-3F4C-0EB6-EF9B49E750C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F909574-B08C-0B42-AB80-0821948561AB}"/>
              </a:ext>
            </a:extLst>
          </p:cNvPr>
          <p:cNvSpPr>
            <a:spLocks noGrp="1"/>
          </p:cNvSpPr>
          <p:nvPr>
            <p:ph type="sldNum" sz="quarter" idx="12"/>
          </p:nvPr>
        </p:nvSpPr>
        <p:spPr/>
        <p:txBody>
          <a:bodyPr/>
          <a:lstStyle/>
          <a:p>
            <a:fld id="{A1F932FC-2761-4213-9846-3F053AB68366}" type="slidenum">
              <a:rPr lang="en-US" smtClean="0"/>
              <a:t>‹#›</a:t>
            </a:fld>
            <a:endParaRPr lang="en-US"/>
          </a:p>
        </p:txBody>
      </p:sp>
    </p:spTree>
    <p:extLst>
      <p:ext uri="{BB962C8B-B14F-4D97-AF65-F5344CB8AC3E}">
        <p14:creationId xmlns:p14="http://schemas.microsoft.com/office/powerpoint/2010/main" val="31676275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DC56DE-03CC-E33F-0F50-9CB9E908192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FF7F8C9-82C5-D888-8D7E-B6CDDBCD8B9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AD6E9D2-7639-551C-F321-86B0AEF144D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6447C38-4040-7E96-613D-4566E8DBEA67}"/>
              </a:ext>
            </a:extLst>
          </p:cNvPr>
          <p:cNvSpPr>
            <a:spLocks noGrp="1"/>
          </p:cNvSpPr>
          <p:nvPr>
            <p:ph type="dt" sz="half" idx="10"/>
          </p:nvPr>
        </p:nvSpPr>
        <p:spPr/>
        <p:txBody>
          <a:bodyPr/>
          <a:lstStyle/>
          <a:p>
            <a:fld id="{1A271161-6C65-4D6A-8AF4-803103EB6466}" type="datetime1">
              <a:rPr lang="en-US" smtClean="0"/>
              <a:t>10/13/2022</a:t>
            </a:fld>
            <a:endParaRPr lang="en-US"/>
          </a:p>
        </p:txBody>
      </p:sp>
      <p:sp>
        <p:nvSpPr>
          <p:cNvPr id="6" name="Footer Placeholder 5">
            <a:extLst>
              <a:ext uri="{FF2B5EF4-FFF2-40B4-BE49-F238E27FC236}">
                <a16:creationId xmlns:a16="http://schemas.microsoft.com/office/drawing/2014/main" id="{2612DDDB-FD01-ABEB-2098-BB9522317CD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7461510-CD2F-4068-3DCF-333C98A5B44E}"/>
              </a:ext>
            </a:extLst>
          </p:cNvPr>
          <p:cNvSpPr>
            <a:spLocks noGrp="1"/>
          </p:cNvSpPr>
          <p:nvPr>
            <p:ph type="sldNum" sz="quarter" idx="12"/>
          </p:nvPr>
        </p:nvSpPr>
        <p:spPr/>
        <p:txBody>
          <a:bodyPr/>
          <a:lstStyle/>
          <a:p>
            <a:fld id="{A1F932FC-2761-4213-9846-3F053AB68366}" type="slidenum">
              <a:rPr lang="en-US" smtClean="0"/>
              <a:t>‹#›</a:t>
            </a:fld>
            <a:endParaRPr lang="en-US"/>
          </a:p>
        </p:txBody>
      </p:sp>
    </p:spTree>
    <p:extLst>
      <p:ext uri="{BB962C8B-B14F-4D97-AF65-F5344CB8AC3E}">
        <p14:creationId xmlns:p14="http://schemas.microsoft.com/office/powerpoint/2010/main" val="13704657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61A6BD-30F4-2A77-97BD-3B1F3C1EA96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A9351F0-A45B-8B66-3637-30517F3A5CE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0920F5B-3E31-5788-2211-534E2E0090A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BAC910D-3854-50C8-B861-0EF359D5278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3BF64B4-64F0-188D-69C6-4A19A3C489D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D34CB71-CEA1-58B9-5773-49CC592A9585}"/>
              </a:ext>
            </a:extLst>
          </p:cNvPr>
          <p:cNvSpPr>
            <a:spLocks noGrp="1"/>
          </p:cNvSpPr>
          <p:nvPr>
            <p:ph type="dt" sz="half" idx="10"/>
          </p:nvPr>
        </p:nvSpPr>
        <p:spPr/>
        <p:txBody>
          <a:bodyPr/>
          <a:lstStyle/>
          <a:p>
            <a:fld id="{3E7324CF-D922-40B5-86F1-D5C067AADF5F}" type="datetime1">
              <a:rPr lang="en-US" smtClean="0"/>
              <a:t>10/13/2022</a:t>
            </a:fld>
            <a:endParaRPr lang="en-US"/>
          </a:p>
        </p:txBody>
      </p:sp>
      <p:sp>
        <p:nvSpPr>
          <p:cNvPr id="8" name="Footer Placeholder 7">
            <a:extLst>
              <a:ext uri="{FF2B5EF4-FFF2-40B4-BE49-F238E27FC236}">
                <a16:creationId xmlns:a16="http://schemas.microsoft.com/office/drawing/2014/main" id="{CC699115-5369-DA12-7C04-A0A1FCE4ABF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E912A98-A0CD-2CF0-8C2B-B006BC7B8092}"/>
              </a:ext>
            </a:extLst>
          </p:cNvPr>
          <p:cNvSpPr>
            <a:spLocks noGrp="1"/>
          </p:cNvSpPr>
          <p:nvPr>
            <p:ph type="sldNum" sz="quarter" idx="12"/>
          </p:nvPr>
        </p:nvSpPr>
        <p:spPr/>
        <p:txBody>
          <a:bodyPr/>
          <a:lstStyle/>
          <a:p>
            <a:fld id="{A1F932FC-2761-4213-9846-3F053AB68366}" type="slidenum">
              <a:rPr lang="en-US" smtClean="0"/>
              <a:t>‹#›</a:t>
            </a:fld>
            <a:endParaRPr lang="en-US"/>
          </a:p>
        </p:txBody>
      </p:sp>
    </p:spTree>
    <p:extLst>
      <p:ext uri="{BB962C8B-B14F-4D97-AF65-F5344CB8AC3E}">
        <p14:creationId xmlns:p14="http://schemas.microsoft.com/office/powerpoint/2010/main" val="38183293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265364-C404-CE5B-6F07-615A564688B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DAA9238-CD23-FE2C-ADA5-16892F4391D8}"/>
              </a:ext>
            </a:extLst>
          </p:cNvPr>
          <p:cNvSpPr>
            <a:spLocks noGrp="1"/>
          </p:cNvSpPr>
          <p:nvPr>
            <p:ph type="dt" sz="half" idx="10"/>
          </p:nvPr>
        </p:nvSpPr>
        <p:spPr/>
        <p:txBody>
          <a:bodyPr/>
          <a:lstStyle/>
          <a:p>
            <a:fld id="{AF226A91-6A91-4933-9A2F-7AD4B19F4BF4}" type="datetime1">
              <a:rPr lang="en-US" smtClean="0"/>
              <a:t>10/13/2022</a:t>
            </a:fld>
            <a:endParaRPr lang="en-US"/>
          </a:p>
        </p:txBody>
      </p:sp>
      <p:sp>
        <p:nvSpPr>
          <p:cNvPr id="4" name="Footer Placeholder 3">
            <a:extLst>
              <a:ext uri="{FF2B5EF4-FFF2-40B4-BE49-F238E27FC236}">
                <a16:creationId xmlns:a16="http://schemas.microsoft.com/office/drawing/2014/main" id="{F1906F73-0989-8CFE-E8CF-61FB33FACA0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B12E8C2-F91E-95AE-52BD-424B85DAD77E}"/>
              </a:ext>
            </a:extLst>
          </p:cNvPr>
          <p:cNvSpPr>
            <a:spLocks noGrp="1"/>
          </p:cNvSpPr>
          <p:nvPr>
            <p:ph type="sldNum" sz="quarter" idx="12"/>
          </p:nvPr>
        </p:nvSpPr>
        <p:spPr/>
        <p:txBody>
          <a:bodyPr/>
          <a:lstStyle/>
          <a:p>
            <a:fld id="{A1F932FC-2761-4213-9846-3F053AB68366}" type="slidenum">
              <a:rPr lang="en-US" smtClean="0"/>
              <a:t>‹#›</a:t>
            </a:fld>
            <a:endParaRPr lang="en-US"/>
          </a:p>
        </p:txBody>
      </p:sp>
    </p:spTree>
    <p:extLst>
      <p:ext uri="{BB962C8B-B14F-4D97-AF65-F5344CB8AC3E}">
        <p14:creationId xmlns:p14="http://schemas.microsoft.com/office/powerpoint/2010/main" val="11005186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E572C46-576B-116E-AFCE-079B8CE75FA7}"/>
              </a:ext>
            </a:extLst>
          </p:cNvPr>
          <p:cNvSpPr>
            <a:spLocks noGrp="1"/>
          </p:cNvSpPr>
          <p:nvPr>
            <p:ph type="dt" sz="half" idx="10"/>
          </p:nvPr>
        </p:nvSpPr>
        <p:spPr/>
        <p:txBody>
          <a:bodyPr/>
          <a:lstStyle/>
          <a:p>
            <a:fld id="{25C00E5F-E1A9-4390-A552-2111C78772E9}" type="datetime1">
              <a:rPr lang="en-US" smtClean="0"/>
              <a:t>10/13/2022</a:t>
            </a:fld>
            <a:endParaRPr lang="en-US"/>
          </a:p>
        </p:txBody>
      </p:sp>
      <p:sp>
        <p:nvSpPr>
          <p:cNvPr id="3" name="Footer Placeholder 2">
            <a:extLst>
              <a:ext uri="{FF2B5EF4-FFF2-40B4-BE49-F238E27FC236}">
                <a16:creationId xmlns:a16="http://schemas.microsoft.com/office/drawing/2014/main" id="{8FA4F511-C85A-AB16-F472-DB33B88B4C0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84E8956-A246-86DA-562D-CE0978D4D82D}"/>
              </a:ext>
            </a:extLst>
          </p:cNvPr>
          <p:cNvSpPr>
            <a:spLocks noGrp="1"/>
          </p:cNvSpPr>
          <p:nvPr>
            <p:ph type="sldNum" sz="quarter" idx="12"/>
          </p:nvPr>
        </p:nvSpPr>
        <p:spPr/>
        <p:txBody>
          <a:bodyPr/>
          <a:lstStyle/>
          <a:p>
            <a:fld id="{A1F932FC-2761-4213-9846-3F053AB68366}" type="slidenum">
              <a:rPr lang="en-US" smtClean="0"/>
              <a:t>‹#›</a:t>
            </a:fld>
            <a:endParaRPr lang="en-US"/>
          </a:p>
        </p:txBody>
      </p:sp>
    </p:spTree>
    <p:extLst>
      <p:ext uri="{BB962C8B-B14F-4D97-AF65-F5344CB8AC3E}">
        <p14:creationId xmlns:p14="http://schemas.microsoft.com/office/powerpoint/2010/main" val="10844763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18589E-DAB2-7BCF-A165-AA60D9F142E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DEEDF8D-7FAA-80CC-9143-2125330A30C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9A616C1-FB69-ED99-48B2-8472FD2BC39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C464D91-8D41-258E-B6DC-DED4465DE4ED}"/>
              </a:ext>
            </a:extLst>
          </p:cNvPr>
          <p:cNvSpPr>
            <a:spLocks noGrp="1"/>
          </p:cNvSpPr>
          <p:nvPr>
            <p:ph type="dt" sz="half" idx="10"/>
          </p:nvPr>
        </p:nvSpPr>
        <p:spPr/>
        <p:txBody>
          <a:bodyPr/>
          <a:lstStyle/>
          <a:p>
            <a:fld id="{BC4F573F-E58D-454F-BAD4-805D90E5B1CF}" type="datetime1">
              <a:rPr lang="en-US" smtClean="0"/>
              <a:t>10/13/2022</a:t>
            </a:fld>
            <a:endParaRPr lang="en-US"/>
          </a:p>
        </p:txBody>
      </p:sp>
      <p:sp>
        <p:nvSpPr>
          <p:cNvPr id="6" name="Footer Placeholder 5">
            <a:extLst>
              <a:ext uri="{FF2B5EF4-FFF2-40B4-BE49-F238E27FC236}">
                <a16:creationId xmlns:a16="http://schemas.microsoft.com/office/drawing/2014/main" id="{BA0B8415-DE4D-29A3-7AC2-ED5ED30CFF2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7D1C964-C066-CCDB-EDD5-3C547836EF04}"/>
              </a:ext>
            </a:extLst>
          </p:cNvPr>
          <p:cNvSpPr>
            <a:spLocks noGrp="1"/>
          </p:cNvSpPr>
          <p:nvPr>
            <p:ph type="sldNum" sz="quarter" idx="12"/>
          </p:nvPr>
        </p:nvSpPr>
        <p:spPr/>
        <p:txBody>
          <a:bodyPr/>
          <a:lstStyle/>
          <a:p>
            <a:fld id="{A1F932FC-2761-4213-9846-3F053AB68366}" type="slidenum">
              <a:rPr lang="en-US" smtClean="0"/>
              <a:t>‹#›</a:t>
            </a:fld>
            <a:endParaRPr lang="en-US"/>
          </a:p>
        </p:txBody>
      </p:sp>
    </p:spTree>
    <p:extLst>
      <p:ext uri="{BB962C8B-B14F-4D97-AF65-F5344CB8AC3E}">
        <p14:creationId xmlns:p14="http://schemas.microsoft.com/office/powerpoint/2010/main" val="8073184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28AFD6-F3BF-FDD9-444C-277671D7A52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4656A64-33FD-1EC2-B7B7-261EE94F20E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6AC4EFB-3BDB-F86B-969E-873499A3E49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877C4BC-1C5D-4F70-01D9-51141D4EBC06}"/>
              </a:ext>
            </a:extLst>
          </p:cNvPr>
          <p:cNvSpPr>
            <a:spLocks noGrp="1"/>
          </p:cNvSpPr>
          <p:nvPr>
            <p:ph type="dt" sz="half" idx="10"/>
          </p:nvPr>
        </p:nvSpPr>
        <p:spPr/>
        <p:txBody>
          <a:bodyPr/>
          <a:lstStyle/>
          <a:p>
            <a:fld id="{76621E61-9983-4CED-BA8C-CF0C8959148E}" type="datetime1">
              <a:rPr lang="en-US" smtClean="0"/>
              <a:t>10/13/2022</a:t>
            </a:fld>
            <a:endParaRPr lang="en-US"/>
          </a:p>
        </p:txBody>
      </p:sp>
      <p:sp>
        <p:nvSpPr>
          <p:cNvPr id="6" name="Footer Placeholder 5">
            <a:extLst>
              <a:ext uri="{FF2B5EF4-FFF2-40B4-BE49-F238E27FC236}">
                <a16:creationId xmlns:a16="http://schemas.microsoft.com/office/drawing/2014/main" id="{5BC8E60D-2CEC-BA58-6AC2-62C2EFD6314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B055609-FFD5-90AD-A676-6D21CBEC8A99}"/>
              </a:ext>
            </a:extLst>
          </p:cNvPr>
          <p:cNvSpPr>
            <a:spLocks noGrp="1"/>
          </p:cNvSpPr>
          <p:nvPr>
            <p:ph type="sldNum" sz="quarter" idx="12"/>
          </p:nvPr>
        </p:nvSpPr>
        <p:spPr/>
        <p:txBody>
          <a:bodyPr/>
          <a:lstStyle/>
          <a:p>
            <a:fld id="{A1F932FC-2761-4213-9846-3F053AB68366}" type="slidenum">
              <a:rPr lang="en-US" smtClean="0"/>
              <a:t>‹#›</a:t>
            </a:fld>
            <a:endParaRPr lang="en-US"/>
          </a:p>
        </p:txBody>
      </p:sp>
    </p:spTree>
    <p:extLst>
      <p:ext uri="{BB962C8B-B14F-4D97-AF65-F5344CB8AC3E}">
        <p14:creationId xmlns:p14="http://schemas.microsoft.com/office/powerpoint/2010/main" val="19732021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B62494A-5715-59C3-7A70-41F3FD2444E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7B9BE7E-FAAC-B5F8-5824-54E6888C692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A335920-B800-FF5E-BDD0-C3894502DB0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1E7262-76CE-4403-BF77-1F353CC4E560}" type="datetime1">
              <a:rPr lang="en-US" smtClean="0"/>
              <a:t>10/13/2022</a:t>
            </a:fld>
            <a:endParaRPr lang="en-US"/>
          </a:p>
        </p:txBody>
      </p:sp>
      <p:sp>
        <p:nvSpPr>
          <p:cNvPr id="5" name="Footer Placeholder 4">
            <a:extLst>
              <a:ext uri="{FF2B5EF4-FFF2-40B4-BE49-F238E27FC236}">
                <a16:creationId xmlns:a16="http://schemas.microsoft.com/office/drawing/2014/main" id="{ECBA63D9-5370-2D2B-753C-BB243EFD63C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B189996-E4B5-8724-9113-8D985C82C6D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F932FC-2761-4213-9846-3F053AB68366}" type="slidenum">
              <a:rPr lang="en-US" smtClean="0"/>
              <a:t>‹#›</a:t>
            </a:fld>
            <a:endParaRPr lang="en-US"/>
          </a:p>
        </p:txBody>
      </p:sp>
    </p:spTree>
    <p:extLst>
      <p:ext uri="{BB962C8B-B14F-4D97-AF65-F5344CB8AC3E}">
        <p14:creationId xmlns:p14="http://schemas.microsoft.com/office/powerpoint/2010/main" val="16320238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52F88B-130A-238A-D8A2-CA20427ED451}"/>
              </a:ext>
            </a:extLst>
          </p:cNvPr>
          <p:cNvSpPr>
            <a:spLocks noGrp="1"/>
          </p:cNvSpPr>
          <p:nvPr>
            <p:ph type="ctrTitle"/>
          </p:nvPr>
        </p:nvSpPr>
        <p:spPr/>
        <p:txBody>
          <a:bodyPr/>
          <a:lstStyle/>
          <a:p>
            <a:r>
              <a:rPr lang="en-US" sz="1800" b="1" u="sng" cap="all" dirty="0">
                <a:effectLst/>
                <a:latin typeface="Arial" panose="020B0604020202020204" pitchFamily="34" charset="0"/>
                <a:ea typeface="Calibri" panose="020F0502020204030204" pitchFamily="34" charset="0"/>
                <a:cs typeface="Times New Roman" panose="02020603050405020304" pitchFamily="18" charset="0"/>
              </a:rPr>
              <a:t>Personal </a:t>
            </a:r>
            <a:r>
              <a:rPr lang="en-US" sz="1800" b="1" u="sng" cap="all" dirty="0" err="1">
                <a:effectLst/>
                <a:latin typeface="Arial" panose="020B0604020202020204" pitchFamily="34" charset="0"/>
                <a:ea typeface="Calibri" panose="020F0502020204030204" pitchFamily="34" charset="0"/>
                <a:cs typeface="Times New Roman" panose="02020603050405020304" pitchFamily="18" charset="0"/>
              </a:rPr>
              <a:t>INjury</a:t>
            </a:r>
            <a:r>
              <a:rPr lang="en-US" sz="1800" b="1" u="sng" cap="all" dirty="0">
                <a:effectLst/>
                <a:latin typeface="Arial" panose="020B0604020202020204" pitchFamily="34" charset="0"/>
                <a:ea typeface="Calibri" panose="020F0502020204030204" pitchFamily="34" charset="0"/>
                <a:cs typeface="Times New Roman" panose="02020603050405020304" pitchFamily="18" charset="0"/>
              </a:rPr>
              <a:t> claims and other causes of Action </a:t>
            </a:r>
            <a:br>
              <a:rPr lang="en-US" sz="1800" b="1" u="sng" cap="all" dirty="0">
                <a:effectLst/>
                <a:latin typeface="Arial" panose="020B0604020202020204" pitchFamily="34" charset="0"/>
                <a:ea typeface="Calibri" panose="020F0502020204030204" pitchFamily="34" charset="0"/>
                <a:cs typeface="Times New Roman" panose="02020603050405020304" pitchFamily="18" charset="0"/>
              </a:rPr>
            </a:br>
            <a:br>
              <a:rPr lang="en-US" sz="18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Subtitle 2">
            <a:extLst>
              <a:ext uri="{FF2B5EF4-FFF2-40B4-BE49-F238E27FC236}">
                <a16:creationId xmlns:a16="http://schemas.microsoft.com/office/drawing/2014/main" id="{2C23BC3D-C9F4-502A-B69E-E7EE8399E769}"/>
              </a:ext>
            </a:extLst>
          </p:cNvPr>
          <p:cNvSpPr>
            <a:spLocks noGrp="1"/>
          </p:cNvSpPr>
          <p:nvPr>
            <p:ph type="subTitle" idx="1"/>
          </p:nvPr>
        </p:nvSpPr>
        <p:spPr/>
        <p:txBody>
          <a:bodyPr/>
          <a:lstStyle/>
          <a:p>
            <a:r>
              <a:rPr lang="en-US" dirty="0"/>
              <a:t>Ethan Cartwright</a:t>
            </a:r>
          </a:p>
          <a:p>
            <a:r>
              <a:rPr lang="en-US" dirty="0"/>
              <a:t>Lisa Lambert</a:t>
            </a:r>
          </a:p>
          <a:p>
            <a:r>
              <a:rPr lang="en-US" dirty="0" err="1"/>
              <a:t>Behrooz</a:t>
            </a:r>
            <a:r>
              <a:rPr lang="en-US" dirty="0"/>
              <a:t> Vida</a:t>
            </a:r>
          </a:p>
          <a:p>
            <a:endParaRPr lang="en-US" dirty="0"/>
          </a:p>
        </p:txBody>
      </p:sp>
    </p:spTree>
    <p:extLst>
      <p:ext uri="{BB962C8B-B14F-4D97-AF65-F5344CB8AC3E}">
        <p14:creationId xmlns:p14="http://schemas.microsoft.com/office/powerpoint/2010/main" val="19109216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2DA881-3BBD-8403-4B63-C6534B760EB7}"/>
              </a:ext>
            </a:extLst>
          </p:cNvPr>
          <p:cNvSpPr>
            <a:spLocks noGrp="1"/>
          </p:cNvSpPr>
          <p:nvPr>
            <p:ph type="title"/>
          </p:nvPr>
        </p:nvSpPr>
        <p:spPr/>
        <p:txBody>
          <a:bodyPr>
            <a:normAutofit/>
          </a:bodyPr>
          <a:lstStyle/>
          <a:p>
            <a:r>
              <a:rPr lang="en-US" sz="1800" b="1" dirty="0"/>
              <a:t>Conversion to Chapter 7</a:t>
            </a:r>
          </a:p>
        </p:txBody>
      </p:sp>
      <p:sp>
        <p:nvSpPr>
          <p:cNvPr id="3" name="Content Placeholder 2">
            <a:extLst>
              <a:ext uri="{FF2B5EF4-FFF2-40B4-BE49-F238E27FC236}">
                <a16:creationId xmlns:a16="http://schemas.microsoft.com/office/drawing/2014/main" id="{335875C1-492E-8728-5508-864F1A668889}"/>
              </a:ext>
            </a:extLst>
          </p:cNvPr>
          <p:cNvSpPr>
            <a:spLocks noGrp="1"/>
          </p:cNvSpPr>
          <p:nvPr>
            <p:ph idx="1"/>
          </p:nvPr>
        </p:nvSpPr>
        <p:spPr/>
        <p:txBody>
          <a:bodyPr/>
          <a:lstStyle/>
          <a:p>
            <a:pPr marL="0" marR="0" indent="0" algn="just">
              <a:lnSpc>
                <a:spcPct val="107000"/>
              </a:lnSpc>
              <a:spcBef>
                <a:spcPts val="0"/>
              </a:spcBef>
              <a:spcAft>
                <a:spcPts val="0"/>
              </a:spcAft>
              <a:buNone/>
            </a:pPr>
            <a:r>
              <a:rPr lang="en-US" sz="1600" dirty="0">
                <a:effectLst/>
                <a:latin typeface="Arial" panose="020B0604020202020204" pitchFamily="34" charset="0"/>
                <a:ea typeface="Calibri" panose="020F0502020204030204" pitchFamily="34" charset="0"/>
                <a:cs typeface="Times New Roman" panose="02020603050405020304" pitchFamily="18" charset="0"/>
              </a:rPr>
              <a:t>When a debtor converts from Chapter 13 to Chapter 7, property or interests in property debtor is eligible to receive within 180 days of commencement of the case becomes property of the estate. </a:t>
            </a:r>
            <a:r>
              <a:rPr lang="en-US" sz="1600" i="1" dirty="0">
                <a:effectLst/>
                <a:latin typeface="Arial" panose="020B0604020202020204" pitchFamily="34" charset="0"/>
                <a:ea typeface="Calibri" panose="020F0502020204030204" pitchFamily="34" charset="0"/>
                <a:cs typeface="Times New Roman" panose="02020603050405020304" pitchFamily="18" charset="0"/>
              </a:rPr>
              <a:t>In re </a:t>
            </a:r>
            <a:r>
              <a:rPr lang="en-US" sz="1600" i="1" dirty="0" err="1">
                <a:effectLst/>
                <a:latin typeface="Arial" panose="020B0604020202020204" pitchFamily="34" charset="0"/>
                <a:ea typeface="Calibri" panose="020F0502020204030204" pitchFamily="34" charset="0"/>
                <a:cs typeface="Times New Roman" panose="02020603050405020304" pitchFamily="18" charset="0"/>
              </a:rPr>
              <a:t>Guentert</a:t>
            </a:r>
            <a:r>
              <a:rPr lang="en-US" sz="1600" dirty="0">
                <a:effectLst/>
                <a:latin typeface="Arial" panose="020B0604020202020204" pitchFamily="34" charset="0"/>
                <a:ea typeface="Calibri" panose="020F0502020204030204" pitchFamily="34" charset="0"/>
                <a:cs typeface="Times New Roman" panose="02020603050405020304" pitchFamily="18" charset="0"/>
              </a:rPr>
              <a:t>, 206 B.R. 958, 962 (</a:t>
            </a:r>
            <a:r>
              <a:rPr lang="en-US" sz="1600" dirty="0" err="1">
                <a:effectLst/>
                <a:latin typeface="Arial" panose="020B0604020202020204" pitchFamily="34" charset="0"/>
                <a:ea typeface="Calibri" panose="020F0502020204030204" pitchFamily="34" charset="0"/>
                <a:cs typeface="Times New Roman" panose="02020603050405020304" pitchFamily="18" charset="0"/>
              </a:rPr>
              <a:t>Bankr</a:t>
            </a:r>
            <a:r>
              <a:rPr lang="en-US" sz="1600" dirty="0">
                <a:effectLst/>
                <a:latin typeface="Arial" panose="020B0604020202020204" pitchFamily="34" charset="0"/>
                <a:ea typeface="Calibri" panose="020F0502020204030204" pitchFamily="34" charset="0"/>
                <a:cs typeface="Times New Roman" panose="02020603050405020304" pitchFamily="18" charset="0"/>
              </a:rPr>
              <a:t>. W.D. Mo. 1997).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0"/>
              </a:spcAft>
              <a:buNone/>
            </a:pPr>
            <a:r>
              <a:rPr lang="en-US" sz="1600" dirty="0">
                <a:effectLst/>
                <a:latin typeface="Arial" panose="020B0604020202020204" pitchFamily="34" charset="0"/>
                <a:ea typeface="Calibri" panose="020F0502020204030204" pitchFamily="34"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0"/>
              </a:spcAft>
              <a:buNone/>
            </a:pPr>
            <a:r>
              <a:rPr lang="en-US" sz="1600" dirty="0">
                <a:effectLst/>
                <a:latin typeface="Arial" panose="020B0604020202020204" pitchFamily="34" charset="0"/>
                <a:ea typeface="Calibri" panose="020F0502020204030204" pitchFamily="34" charset="0"/>
                <a:cs typeface="Times New Roman" panose="02020603050405020304" pitchFamily="18" charset="0"/>
              </a:rPr>
              <a:t>Property acquired after filing a Chapter 13 petition that remains in possession of the debtor does not generally become property of the Chapter 7 estate upon conversion</a:t>
            </a:r>
            <a:r>
              <a:rPr lang="en-US" sz="1600" i="1" dirty="0">
                <a:effectLst/>
                <a:latin typeface="Arial" panose="020B0604020202020204" pitchFamily="34" charset="0"/>
                <a:ea typeface="Calibri" panose="020F0502020204030204" pitchFamily="34" charset="0"/>
                <a:cs typeface="Times New Roman" panose="02020603050405020304" pitchFamily="18" charset="0"/>
              </a:rPr>
              <a:t>.</a:t>
            </a:r>
            <a:r>
              <a:rPr lang="en-US" sz="1600" dirty="0">
                <a:effectLst/>
                <a:latin typeface="Arial" panose="020B0604020202020204" pitchFamily="34" charset="0"/>
                <a:ea typeface="Calibri" panose="020F0502020204030204" pitchFamily="34" charset="0"/>
                <a:cs typeface="Times New Roman" panose="02020603050405020304" pitchFamily="18" charset="0"/>
              </a:rPr>
              <a:t> But when a debtor converts a Chapter 13 case in bad faith, the after-acquired property does become property of the Chapter 7 estate. </a:t>
            </a:r>
            <a:r>
              <a:rPr lang="en-US" sz="1600" i="1" dirty="0">
                <a:effectLst/>
                <a:latin typeface="Arial" panose="020B0604020202020204" pitchFamily="34" charset="0"/>
                <a:ea typeface="Calibri" panose="020F0502020204030204" pitchFamily="34" charset="0"/>
                <a:cs typeface="Times New Roman" panose="02020603050405020304" pitchFamily="18" charset="0"/>
              </a:rPr>
              <a:t>In re Castillo</a:t>
            </a:r>
            <a:r>
              <a:rPr lang="en-US" sz="1600" dirty="0">
                <a:effectLst/>
                <a:latin typeface="Arial" panose="020B0604020202020204" pitchFamily="34" charset="0"/>
                <a:ea typeface="Calibri" panose="020F0502020204030204" pitchFamily="34" charset="0"/>
                <a:cs typeface="Times New Roman" panose="02020603050405020304" pitchFamily="18" charset="0"/>
              </a:rPr>
              <a:t>, 508 B.R. 1 (W.D. Tex. 2014).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
        <p:nvSpPr>
          <p:cNvPr id="4" name="Slide Number Placeholder 3">
            <a:extLst>
              <a:ext uri="{FF2B5EF4-FFF2-40B4-BE49-F238E27FC236}">
                <a16:creationId xmlns:a16="http://schemas.microsoft.com/office/drawing/2014/main" id="{F0C11487-E121-8DC1-2A4D-A9643AD73CC2}"/>
              </a:ext>
            </a:extLst>
          </p:cNvPr>
          <p:cNvSpPr>
            <a:spLocks noGrp="1"/>
          </p:cNvSpPr>
          <p:nvPr>
            <p:ph type="sldNum" sz="quarter" idx="12"/>
          </p:nvPr>
        </p:nvSpPr>
        <p:spPr/>
        <p:txBody>
          <a:bodyPr/>
          <a:lstStyle/>
          <a:p>
            <a:fld id="{A1F932FC-2761-4213-9846-3F053AB68366}" type="slidenum">
              <a:rPr lang="en-US" smtClean="0"/>
              <a:t>10</a:t>
            </a:fld>
            <a:endParaRPr lang="en-US"/>
          </a:p>
        </p:txBody>
      </p:sp>
    </p:spTree>
    <p:extLst>
      <p:ext uri="{BB962C8B-B14F-4D97-AF65-F5344CB8AC3E}">
        <p14:creationId xmlns:p14="http://schemas.microsoft.com/office/powerpoint/2010/main" val="39878815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8AC619-5B7A-1103-3D53-0356F5A43B2B}"/>
              </a:ext>
            </a:extLst>
          </p:cNvPr>
          <p:cNvSpPr>
            <a:spLocks noGrp="1"/>
          </p:cNvSpPr>
          <p:nvPr>
            <p:ph type="title"/>
          </p:nvPr>
        </p:nvSpPr>
        <p:spPr/>
        <p:txBody>
          <a:bodyPr>
            <a:normAutofit/>
          </a:bodyPr>
          <a:lstStyle/>
          <a:p>
            <a:r>
              <a:rPr lang="en-US" sz="1800" b="1" dirty="0"/>
              <a:t>Special Counsel</a:t>
            </a:r>
          </a:p>
        </p:txBody>
      </p:sp>
      <p:sp>
        <p:nvSpPr>
          <p:cNvPr id="3" name="Content Placeholder 2">
            <a:extLst>
              <a:ext uri="{FF2B5EF4-FFF2-40B4-BE49-F238E27FC236}">
                <a16:creationId xmlns:a16="http://schemas.microsoft.com/office/drawing/2014/main" id="{D1B4E7E5-5392-3EDE-671B-770802057183}"/>
              </a:ext>
            </a:extLst>
          </p:cNvPr>
          <p:cNvSpPr>
            <a:spLocks noGrp="1"/>
          </p:cNvSpPr>
          <p:nvPr>
            <p:ph idx="1"/>
          </p:nvPr>
        </p:nvSpPr>
        <p:spPr/>
        <p:txBody>
          <a:bodyPr/>
          <a:lstStyle/>
          <a:p>
            <a:pPr marL="0" marR="0" indent="0" algn="just">
              <a:lnSpc>
                <a:spcPct val="107000"/>
              </a:lnSpc>
              <a:spcBef>
                <a:spcPts val="0"/>
              </a:spcBef>
              <a:spcAft>
                <a:spcPts val="0"/>
              </a:spcAft>
              <a:buNone/>
            </a:pPr>
            <a:r>
              <a:rPr lang="en-US" sz="1600" dirty="0">
                <a:effectLst/>
                <a:latin typeface="Arial" panose="020B0604020202020204" pitchFamily="34" charset="0"/>
                <a:ea typeface="Calibri" panose="020F0502020204030204" pitchFamily="34" charset="0"/>
                <a:cs typeface="Times New Roman" panose="02020603050405020304" pitchFamily="18" charset="0"/>
              </a:rPr>
              <a:t>Full disgorgement of attorneys’ fees should be the default sanction for failure to comply with § 329. </a:t>
            </a:r>
            <a:r>
              <a:rPr lang="en-US" sz="1600" i="1" dirty="0">
                <a:effectLst/>
                <a:latin typeface="Arial" panose="020B0604020202020204" pitchFamily="34" charset="0"/>
                <a:ea typeface="Calibri" panose="020F0502020204030204" pitchFamily="34" charset="0"/>
                <a:cs typeface="Times New Roman" panose="02020603050405020304" pitchFamily="18" charset="0"/>
              </a:rPr>
              <a:t>SE Prop. Holdings, LLC v. Stewart (In re Stewart)</a:t>
            </a:r>
            <a:r>
              <a:rPr lang="en-US" sz="1600" dirty="0">
                <a:effectLst/>
                <a:latin typeface="Arial" panose="020B0604020202020204" pitchFamily="34" charset="0"/>
                <a:ea typeface="Calibri" panose="020F0502020204030204" pitchFamily="34" charset="0"/>
                <a:cs typeface="Times New Roman" panose="02020603050405020304" pitchFamily="18" charset="0"/>
              </a:rPr>
              <a:t>, 970 F.3d 1255, 1267 (10th Cir. 2020).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0"/>
              </a:spcAft>
              <a:buNone/>
            </a:pPr>
            <a:r>
              <a:rPr lang="en-US" sz="1600" dirty="0">
                <a:effectLst/>
                <a:latin typeface="Arial" panose="020B0604020202020204" pitchFamily="34" charset="0"/>
                <a:ea typeface="Calibri" panose="020F0502020204030204" pitchFamily="34"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0"/>
              </a:spcAft>
              <a:buNone/>
            </a:pPr>
            <a:r>
              <a:rPr lang="en-US" sz="1600" dirty="0">
                <a:effectLst/>
                <a:latin typeface="Arial" panose="020B0604020202020204" pitchFamily="34" charset="0"/>
                <a:ea typeface="Calibri" panose="020F0502020204030204" pitchFamily="34" charset="0"/>
                <a:cs typeface="Times New Roman" panose="02020603050405020304" pitchFamily="18" charset="0"/>
              </a:rPr>
              <a:t>Special counsel’s failure to comply with § 329 and </a:t>
            </a:r>
            <a:r>
              <a:rPr lang="en-US" sz="1600" cap="small" dirty="0">
                <a:effectLst/>
                <a:latin typeface="Arial" panose="020B0604020202020204" pitchFamily="34" charset="0"/>
                <a:ea typeface="Calibri" panose="020F0502020204030204" pitchFamily="34" charset="0"/>
                <a:cs typeface="Times New Roman" panose="02020603050405020304" pitchFamily="18" charset="0"/>
              </a:rPr>
              <a:t>Fed. R. </a:t>
            </a:r>
            <a:r>
              <a:rPr lang="en-US" sz="1600" cap="small" dirty="0" err="1">
                <a:effectLst/>
                <a:latin typeface="Arial" panose="020B0604020202020204" pitchFamily="34" charset="0"/>
                <a:ea typeface="Calibri" panose="020F0502020204030204" pitchFamily="34" charset="0"/>
                <a:cs typeface="Times New Roman" panose="02020603050405020304" pitchFamily="18" charset="0"/>
              </a:rPr>
              <a:t>Bankr</a:t>
            </a:r>
            <a:r>
              <a:rPr lang="en-US" sz="1600" dirty="0">
                <a:effectLst/>
                <a:latin typeface="Arial" panose="020B0604020202020204" pitchFamily="34" charset="0"/>
                <a:ea typeface="Calibri" panose="020F0502020204030204" pitchFamily="34" charset="0"/>
                <a:cs typeface="Times New Roman" panose="02020603050405020304" pitchFamily="18" charset="0"/>
              </a:rPr>
              <a:t>. P. 2016 by filing a statement of compensation paid or agreed to be paid for services rendered in connection with the case within 14 days after the petition date or within 14 days after any payment or agreement not previously disclosed resulted in disgorgement of attorney’s fees and expenses earned in connection with a personal injury settlement.  </a:t>
            </a:r>
            <a:r>
              <a:rPr lang="en-US" sz="1600" i="1" dirty="0">
                <a:effectLst/>
                <a:latin typeface="Arial" panose="020B0604020202020204" pitchFamily="34" charset="0"/>
                <a:ea typeface="Calibri" panose="020F0502020204030204" pitchFamily="34" charset="0"/>
                <a:cs typeface="Times New Roman" panose="02020603050405020304" pitchFamily="18" charset="0"/>
              </a:rPr>
              <a:t>In re Smith</a:t>
            </a:r>
            <a:r>
              <a:rPr lang="en-US" sz="1600" dirty="0">
                <a:effectLst/>
                <a:latin typeface="Arial" panose="020B0604020202020204" pitchFamily="34" charset="0"/>
                <a:ea typeface="Calibri" panose="020F0502020204030204" pitchFamily="34" charset="0"/>
                <a:cs typeface="Times New Roman" panose="02020603050405020304" pitchFamily="18" charset="0"/>
              </a:rPr>
              <a:t>, 637 B.R. 758 (</a:t>
            </a:r>
            <a:r>
              <a:rPr lang="en-US" sz="1600" dirty="0" err="1">
                <a:effectLst/>
                <a:latin typeface="Arial" panose="020B0604020202020204" pitchFamily="34" charset="0"/>
                <a:ea typeface="Calibri" panose="020F0502020204030204" pitchFamily="34" charset="0"/>
                <a:cs typeface="Times New Roman" panose="02020603050405020304" pitchFamily="18" charset="0"/>
              </a:rPr>
              <a:t>Bankr</a:t>
            </a:r>
            <a:r>
              <a:rPr lang="en-US" sz="1600" dirty="0">
                <a:effectLst/>
                <a:latin typeface="Arial" panose="020B0604020202020204" pitchFamily="34" charset="0"/>
                <a:ea typeface="Calibri" panose="020F0502020204030204" pitchFamily="34" charset="0"/>
                <a:cs typeface="Times New Roman" panose="02020603050405020304" pitchFamily="18" charset="0"/>
              </a:rPr>
              <a:t>. S.D. Ga. 2022).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sz="1600" dirty="0">
                <a:effectLst/>
                <a:latin typeface="Arial" panose="020B0604020202020204" pitchFamily="34" charset="0"/>
                <a:ea typeface="Calibri" panose="020F0502020204030204" pitchFamily="34"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sz="1600" dirty="0">
                <a:effectLst/>
                <a:latin typeface="Arial" panose="020B0604020202020204" pitchFamily="34" charset="0"/>
                <a:ea typeface="Calibri" panose="020F0502020204030204" pitchFamily="34" charset="0"/>
                <a:cs typeface="Times New Roman" panose="02020603050405020304" pitchFamily="18" charset="0"/>
              </a:rPr>
              <a:t>Full disgorgement of attorney’s fees is the default sanction for attorneys’ noncompliance with § 329 and Rule 2016. </a:t>
            </a:r>
            <a:r>
              <a:rPr lang="en-US" sz="1600" i="1" dirty="0">
                <a:effectLst/>
                <a:latin typeface="Arial" panose="020B0604020202020204" pitchFamily="34" charset="0"/>
                <a:ea typeface="Calibri" panose="020F0502020204030204" pitchFamily="34" charset="0"/>
                <a:cs typeface="Times New Roman" panose="02020603050405020304" pitchFamily="18" charset="0"/>
              </a:rPr>
              <a:t>In re Rosales</a:t>
            </a:r>
            <a:r>
              <a:rPr lang="en-US" sz="1600" dirty="0">
                <a:effectLst/>
                <a:latin typeface="Arial" panose="020B0604020202020204" pitchFamily="34" charset="0"/>
                <a:ea typeface="Calibri" panose="020F0502020204030204" pitchFamily="34" charset="0"/>
                <a:cs typeface="Times New Roman" panose="02020603050405020304" pitchFamily="18" charset="0"/>
              </a:rPr>
              <a:t>, 621 B.R. 903 (</a:t>
            </a:r>
            <a:r>
              <a:rPr lang="en-US" sz="1600" dirty="0" err="1">
                <a:effectLst/>
                <a:latin typeface="Arial" panose="020B0604020202020204" pitchFamily="34" charset="0"/>
                <a:ea typeface="Calibri" panose="020F0502020204030204" pitchFamily="34" charset="0"/>
                <a:cs typeface="Times New Roman" panose="02020603050405020304" pitchFamily="18" charset="0"/>
              </a:rPr>
              <a:t>Bankr</a:t>
            </a:r>
            <a:r>
              <a:rPr lang="en-US" sz="1600" dirty="0">
                <a:effectLst/>
                <a:latin typeface="Arial" panose="020B0604020202020204" pitchFamily="34" charset="0"/>
                <a:ea typeface="Calibri" panose="020F0502020204030204" pitchFamily="34" charset="0"/>
                <a:cs typeface="Times New Roman" panose="02020603050405020304" pitchFamily="18" charset="0"/>
              </a:rPr>
              <a:t>. D. Kan. 2020).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sz="1600" dirty="0">
                <a:effectLst/>
                <a:latin typeface="Arial" panose="020B0604020202020204" pitchFamily="34" charset="0"/>
                <a:ea typeface="Calibri" panose="020F0502020204030204" pitchFamily="34"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sz="1600" dirty="0">
                <a:effectLst/>
                <a:latin typeface="Arial" panose="020B0604020202020204" pitchFamily="34" charset="0"/>
                <a:ea typeface="Calibri" panose="020F0502020204030204" pitchFamily="34" charset="0"/>
                <a:cs typeface="Times New Roman" panose="02020603050405020304" pitchFamily="18" charset="0"/>
              </a:rPr>
              <a:t>Many courts, perhaps the majority, punish defective disclosure by denying all compensation. </a:t>
            </a:r>
            <a:r>
              <a:rPr lang="en-US" sz="1600" i="1" dirty="0">
                <a:effectLst/>
                <a:latin typeface="Arial" panose="020B0604020202020204" pitchFamily="34" charset="0"/>
                <a:ea typeface="Calibri" panose="020F0502020204030204" pitchFamily="34" charset="0"/>
                <a:cs typeface="Times New Roman" panose="02020603050405020304" pitchFamily="18" charset="0"/>
              </a:rPr>
              <a:t>In re Gorski</a:t>
            </a:r>
            <a:r>
              <a:rPr lang="en-US" sz="1600" dirty="0">
                <a:effectLst/>
                <a:latin typeface="Arial" panose="020B0604020202020204" pitchFamily="34" charset="0"/>
                <a:ea typeface="Calibri" panose="020F0502020204030204" pitchFamily="34" charset="0"/>
                <a:cs typeface="Times New Roman" panose="02020603050405020304" pitchFamily="18" charset="0"/>
              </a:rPr>
              <a:t>, 519 B.R. 67 (</a:t>
            </a:r>
            <a:r>
              <a:rPr lang="en-US" sz="1600" dirty="0" err="1">
                <a:effectLst/>
                <a:latin typeface="Arial" panose="020B0604020202020204" pitchFamily="34" charset="0"/>
                <a:ea typeface="Calibri" panose="020F0502020204030204" pitchFamily="34" charset="0"/>
                <a:cs typeface="Times New Roman" panose="02020603050405020304" pitchFamily="18" charset="0"/>
              </a:rPr>
              <a:t>Bankr</a:t>
            </a:r>
            <a:r>
              <a:rPr lang="en-US" sz="1600" dirty="0">
                <a:effectLst/>
                <a:latin typeface="Arial" panose="020B0604020202020204" pitchFamily="34" charset="0"/>
                <a:ea typeface="Calibri" panose="020F0502020204030204" pitchFamily="34" charset="0"/>
                <a:cs typeface="Times New Roman" panose="02020603050405020304" pitchFamily="18" charset="0"/>
              </a:rPr>
              <a:t>. S.D.N.Y. 2014).</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
        <p:nvSpPr>
          <p:cNvPr id="4" name="Slide Number Placeholder 3">
            <a:extLst>
              <a:ext uri="{FF2B5EF4-FFF2-40B4-BE49-F238E27FC236}">
                <a16:creationId xmlns:a16="http://schemas.microsoft.com/office/drawing/2014/main" id="{DE66F1EB-D6A5-18B5-D8BC-F6B4B7177E87}"/>
              </a:ext>
            </a:extLst>
          </p:cNvPr>
          <p:cNvSpPr>
            <a:spLocks noGrp="1"/>
          </p:cNvSpPr>
          <p:nvPr>
            <p:ph type="sldNum" sz="quarter" idx="12"/>
          </p:nvPr>
        </p:nvSpPr>
        <p:spPr/>
        <p:txBody>
          <a:bodyPr/>
          <a:lstStyle/>
          <a:p>
            <a:fld id="{A1F932FC-2761-4213-9846-3F053AB68366}" type="slidenum">
              <a:rPr lang="en-US" smtClean="0"/>
              <a:t>11</a:t>
            </a:fld>
            <a:endParaRPr lang="en-US"/>
          </a:p>
        </p:txBody>
      </p:sp>
    </p:spTree>
    <p:extLst>
      <p:ext uri="{BB962C8B-B14F-4D97-AF65-F5344CB8AC3E}">
        <p14:creationId xmlns:p14="http://schemas.microsoft.com/office/powerpoint/2010/main" val="8216145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6B9AB6-A907-B252-79C6-03FB982F1ADC}"/>
              </a:ext>
            </a:extLst>
          </p:cNvPr>
          <p:cNvSpPr>
            <a:spLocks noGrp="1"/>
          </p:cNvSpPr>
          <p:nvPr>
            <p:ph type="title"/>
          </p:nvPr>
        </p:nvSpPr>
        <p:spPr/>
        <p:txBody>
          <a:bodyPr>
            <a:normAutofit/>
          </a:bodyPr>
          <a:lstStyle/>
          <a:p>
            <a:r>
              <a:rPr lang="en-US" sz="1800" b="1" dirty="0"/>
              <a:t>Additional Fee for Settlement Approval</a:t>
            </a:r>
          </a:p>
        </p:txBody>
      </p:sp>
      <p:sp>
        <p:nvSpPr>
          <p:cNvPr id="3" name="Content Placeholder 2">
            <a:extLst>
              <a:ext uri="{FF2B5EF4-FFF2-40B4-BE49-F238E27FC236}">
                <a16:creationId xmlns:a16="http://schemas.microsoft.com/office/drawing/2014/main" id="{6A2102E9-355C-D742-C0D2-FE9B4390999F}"/>
              </a:ext>
            </a:extLst>
          </p:cNvPr>
          <p:cNvSpPr>
            <a:spLocks noGrp="1"/>
          </p:cNvSpPr>
          <p:nvPr>
            <p:ph idx="1"/>
          </p:nvPr>
        </p:nvSpPr>
        <p:spPr/>
        <p:txBody>
          <a:bodyPr/>
          <a:lstStyle/>
          <a:p>
            <a:pPr marL="0" indent="0">
              <a:buNone/>
            </a:pPr>
            <a:r>
              <a:rPr lang="en-US" sz="1600" dirty="0">
                <a:effectLst/>
                <a:latin typeface="Arial" panose="020B0604020202020204" pitchFamily="34" charset="0"/>
                <a:ea typeface="Calibri" panose="020F0502020204030204" pitchFamily="34" charset="0"/>
                <a:cs typeface="Times New Roman" panose="02020603050405020304" pitchFamily="18" charset="0"/>
              </a:rPr>
              <a:t>General Order 2021-05 paragraph 21(g)(8)(G) also provides for an Additional Fee of $450.00 for (G) Preparation of and representation of the Debtor regarding any motion to approve a compromise and settlement agreement filed in the Case related to the settlement of an adversary proceeding or a matter pending in a court other than the bankruptcy court.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
        <p:nvSpPr>
          <p:cNvPr id="4" name="Slide Number Placeholder 3">
            <a:extLst>
              <a:ext uri="{FF2B5EF4-FFF2-40B4-BE49-F238E27FC236}">
                <a16:creationId xmlns:a16="http://schemas.microsoft.com/office/drawing/2014/main" id="{15158FC9-9C6C-1D1F-ED57-3AC89B387A81}"/>
              </a:ext>
            </a:extLst>
          </p:cNvPr>
          <p:cNvSpPr>
            <a:spLocks noGrp="1"/>
          </p:cNvSpPr>
          <p:nvPr>
            <p:ph type="sldNum" sz="quarter" idx="12"/>
          </p:nvPr>
        </p:nvSpPr>
        <p:spPr/>
        <p:txBody>
          <a:bodyPr/>
          <a:lstStyle/>
          <a:p>
            <a:fld id="{A1F932FC-2761-4213-9846-3F053AB68366}" type="slidenum">
              <a:rPr lang="en-US" smtClean="0"/>
              <a:t>12</a:t>
            </a:fld>
            <a:endParaRPr lang="en-US"/>
          </a:p>
        </p:txBody>
      </p:sp>
    </p:spTree>
    <p:extLst>
      <p:ext uri="{BB962C8B-B14F-4D97-AF65-F5344CB8AC3E}">
        <p14:creationId xmlns:p14="http://schemas.microsoft.com/office/powerpoint/2010/main" val="21804034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FD8353-5D69-1AB9-49E7-C6CA35DA1E90}"/>
              </a:ext>
            </a:extLst>
          </p:cNvPr>
          <p:cNvSpPr>
            <a:spLocks noGrp="1"/>
          </p:cNvSpPr>
          <p:nvPr>
            <p:ph type="title"/>
          </p:nvPr>
        </p:nvSpPr>
        <p:spPr/>
        <p:txBody>
          <a:bodyPr>
            <a:normAutofit/>
          </a:bodyPr>
          <a:lstStyle/>
          <a:p>
            <a:r>
              <a:rPr lang="en-US" sz="1800" b="1" dirty="0"/>
              <a:t>After Completion of the Plan</a:t>
            </a:r>
          </a:p>
        </p:txBody>
      </p:sp>
      <p:sp>
        <p:nvSpPr>
          <p:cNvPr id="3" name="Content Placeholder 2">
            <a:extLst>
              <a:ext uri="{FF2B5EF4-FFF2-40B4-BE49-F238E27FC236}">
                <a16:creationId xmlns:a16="http://schemas.microsoft.com/office/drawing/2014/main" id="{1842E1B1-C603-0D4F-4DDD-9E60302B8ED6}"/>
              </a:ext>
            </a:extLst>
          </p:cNvPr>
          <p:cNvSpPr>
            <a:spLocks noGrp="1"/>
          </p:cNvSpPr>
          <p:nvPr>
            <p:ph idx="1"/>
          </p:nvPr>
        </p:nvSpPr>
        <p:spPr/>
        <p:txBody>
          <a:bodyPr/>
          <a:lstStyle/>
          <a:p>
            <a:pPr marL="0" marR="0" indent="0" algn="just">
              <a:lnSpc>
                <a:spcPct val="107000"/>
              </a:lnSpc>
              <a:spcBef>
                <a:spcPts val="0"/>
              </a:spcBef>
              <a:spcAft>
                <a:spcPts val="0"/>
              </a:spcAft>
              <a:buNone/>
            </a:pPr>
            <a:r>
              <a:rPr lang="en-US" sz="1600" dirty="0">
                <a:effectLst/>
                <a:latin typeface="Arial" panose="020B0604020202020204" pitchFamily="34" charset="0"/>
                <a:ea typeface="Calibri" panose="020F0502020204030204" pitchFamily="34" charset="0"/>
                <a:cs typeface="Times New Roman" panose="02020603050405020304" pitchFamily="18" charset="0"/>
              </a:rPr>
              <a:t>While a cause of action that accrued after confirmation but prior to closing was property of the estate even though debtor was not aware of any potential award until after the case was closed, Trustee could not modify the plan to increase the dividend to creditors after completion of plan payments absent a showing that debtors failed to act in good faith.  </a:t>
            </a:r>
            <a:r>
              <a:rPr lang="en-US" sz="1600" i="1" dirty="0">
                <a:effectLst/>
                <a:latin typeface="Arial" panose="020B0604020202020204" pitchFamily="34" charset="0"/>
                <a:ea typeface="Calibri" panose="020F0502020204030204" pitchFamily="34" charset="0"/>
                <a:cs typeface="Times New Roman" panose="02020603050405020304" pitchFamily="18" charset="0"/>
              </a:rPr>
              <a:t>In re Powers</a:t>
            </a:r>
            <a:r>
              <a:rPr lang="en-US" sz="1600" dirty="0">
                <a:effectLst/>
                <a:latin typeface="Arial" panose="020B0604020202020204" pitchFamily="34" charset="0"/>
                <a:ea typeface="Calibri" panose="020F0502020204030204" pitchFamily="34" charset="0"/>
                <a:cs typeface="Times New Roman" panose="02020603050405020304" pitchFamily="18" charset="0"/>
              </a:rPr>
              <a:t>, 435 B.R. 385 (</a:t>
            </a:r>
            <a:r>
              <a:rPr lang="en-US" sz="1600" dirty="0" err="1">
                <a:effectLst/>
                <a:latin typeface="Arial" panose="020B0604020202020204" pitchFamily="34" charset="0"/>
                <a:ea typeface="Calibri" panose="020F0502020204030204" pitchFamily="34" charset="0"/>
                <a:cs typeface="Times New Roman" panose="02020603050405020304" pitchFamily="18" charset="0"/>
              </a:rPr>
              <a:t>Bankr</a:t>
            </a:r>
            <a:r>
              <a:rPr lang="en-US" sz="1600" dirty="0">
                <a:effectLst/>
                <a:latin typeface="Arial" panose="020B0604020202020204" pitchFamily="34" charset="0"/>
                <a:ea typeface="Calibri" panose="020F0502020204030204" pitchFamily="34" charset="0"/>
                <a:cs typeface="Times New Roman" panose="02020603050405020304" pitchFamily="18" charset="0"/>
              </a:rPr>
              <a:t>. N.D. Tex. 2010).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sz="1600" dirty="0">
                <a:effectLst/>
                <a:latin typeface="Arial" panose="020B0604020202020204" pitchFamily="34" charset="0"/>
                <a:ea typeface="Calibri" panose="020F0502020204030204" pitchFamily="34"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sz="1600" dirty="0">
                <a:effectLst/>
                <a:latin typeface="Arial" panose="020B0604020202020204" pitchFamily="34" charset="0"/>
                <a:ea typeface="Calibri" panose="020F0502020204030204" pitchFamily="34" charset="0"/>
                <a:cs typeface="Times New Roman" panose="02020603050405020304" pitchFamily="18" charset="0"/>
              </a:rPr>
              <a:t>Trustee could not modify plan to account for newly acquired funds after receiving all plan payments from debtors. </a:t>
            </a:r>
            <a:r>
              <a:rPr lang="en-US" sz="1600" i="1" dirty="0">
                <a:effectLst/>
                <a:latin typeface="Arial" panose="020B0604020202020204" pitchFamily="34" charset="0"/>
                <a:ea typeface="Calibri" panose="020F0502020204030204" pitchFamily="34" charset="0"/>
                <a:cs typeface="Times New Roman" panose="02020603050405020304" pitchFamily="18" charset="0"/>
              </a:rPr>
              <a:t>In re </a:t>
            </a:r>
            <a:r>
              <a:rPr lang="en-US" sz="1600" i="1" dirty="0" err="1">
                <a:effectLst/>
                <a:latin typeface="Arial" panose="020B0604020202020204" pitchFamily="34" charset="0"/>
                <a:ea typeface="Calibri" panose="020F0502020204030204" pitchFamily="34" charset="0"/>
                <a:cs typeface="Times New Roman" panose="02020603050405020304" pitchFamily="18" charset="0"/>
              </a:rPr>
              <a:t>Stanke</a:t>
            </a:r>
            <a:r>
              <a:rPr lang="en-US" sz="1600" dirty="0">
                <a:effectLst/>
                <a:latin typeface="Arial" panose="020B0604020202020204" pitchFamily="34" charset="0"/>
                <a:ea typeface="Calibri" panose="020F0502020204030204" pitchFamily="34" charset="0"/>
                <a:cs typeface="Times New Roman" panose="02020603050405020304" pitchFamily="18" charset="0"/>
              </a:rPr>
              <a:t>, 638 B.R. 571 (</a:t>
            </a:r>
            <a:r>
              <a:rPr lang="en-US" sz="1600" dirty="0" err="1">
                <a:effectLst/>
                <a:latin typeface="Arial" panose="020B0604020202020204" pitchFamily="34" charset="0"/>
                <a:ea typeface="Calibri" panose="020F0502020204030204" pitchFamily="34" charset="0"/>
                <a:cs typeface="Times New Roman" panose="02020603050405020304" pitchFamily="18" charset="0"/>
              </a:rPr>
              <a:t>Bankr</a:t>
            </a:r>
            <a:r>
              <a:rPr lang="en-US" sz="1600" dirty="0">
                <a:effectLst/>
                <a:latin typeface="Arial" panose="020B0604020202020204" pitchFamily="34" charset="0"/>
                <a:ea typeface="Calibri" panose="020F0502020204030204" pitchFamily="34" charset="0"/>
                <a:cs typeface="Times New Roman" panose="02020603050405020304" pitchFamily="18" charset="0"/>
              </a:rPr>
              <a:t>. N.D. Tex. 2022).</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
        <p:nvSpPr>
          <p:cNvPr id="4" name="Slide Number Placeholder 3">
            <a:extLst>
              <a:ext uri="{FF2B5EF4-FFF2-40B4-BE49-F238E27FC236}">
                <a16:creationId xmlns:a16="http://schemas.microsoft.com/office/drawing/2014/main" id="{33A756AC-F4C1-2407-6C32-8983477B8307}"/>
              </a:ext>
            </a:extLst>
          </p:cNvPr>
          <p:cNvSpPr>
            <a:spLocks noGrp="1"/>
          </p:cNvSpPr>
          <p:nvPr>
            <p:ph type="sldNum" sz="quarter" idx="12"/>
          </p:nvPr>
        </p:nvSpPr>
        <p:spPr/>
        <p:txBody>
          <a:bodyPr/>
          <a:lstStyle/>
          <a:p>
            <a:fld id="{A1F932FC-2761-4213-9846-3F053AB68366}" type="slidenum">
              <a:rPr lang="en-US" smtClean="0"/>
              <a:t>13</a:t>
            </a:fld>
            <a:endParaRPr lang="en-US"/>
          </a:p>
        </p:txBody>
      </p:sp>
    </p:spTree>
    <p:extLst>
      <p:ext uri="{BB962C8B-B14F-4D97-AF65-F5344CB8AC3E}">
        <p14:creationId xmlns:p14="http://schemas.microsoft.com/office/powerpoint/2010/main" val="38096296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653BF4-AE0A-9230-F76E-C9060B1CE5CA}"/>
              </a:ext>
            </a:extLst>
          </p:cNvPr>
          <p:cNvSpPr>
            <a:spLocks noGrp="1"/>
          </p:cNvSpPr>
          <p:nvPr>
            <p:ph type="title"/>
          </p:nvPr>
        </p:nvSpPr>
        <p:spPr/>
        <p:txBody>
          <a:bodyPr>
            <a:normAutofit/>
          </a:bodyPr>
          <a:lstStyle/>
          <a:p>
            <a:r>
              <a:rPr lang="en-US" sz="1800" b="1" dirty="0"/>
              <a:t>Judicial Estoppel</a:t>
            </a:r>
          </a:p>
        </p:txBody>
      </p:sp>
      <p:sp>
        <p:nvSpPr>
          <p:cNvPr id="3" name="Content Placeholder 2">
            <a:extLst>
              <a:ext uri="{FF2B5EF4-FFF2-40B4-BE49-F238E27FC236}">
                <a16:creationId xmlns:a16="http://schemas.microsoft.com/office/drawing/2014/main" id="{56E45DFA-0107-41AF-68E0-7E7670286562}"/>
              </a:ext>
            </a:extLst>
          </p:cNvPr>
          <p:cNvSpPr>
            <a:spLocks noGrp="1"/>
          </p:cNvSpPr>
          <p:nvPr>
            <p:ph idx="1"/>
          </p:nvPr>
        </p:nvSpPr>
        <p:spPr/>
        <p:txBody>
          <a:bodyPr/>
          <a:lstStyle/>
          <a:p>
            <a:pPr marL="0" marR="0" indent="0" algn="just">
              <a:lnSpc>
                <a:spcPct val="107000"/>
              </a:lnSpc>
              <a:spcBef>
                <a:spcPts val="0"/>
              </a:spcBef>
              <a:spcAft>
                <a:spcPts val="0"/>
              </a:spcAft>
              <a:buNone/>
            </a:pPr>
            <a:r>
              <a:rPr lang="en-US" sz="1600" dirty="0">
                <a:effectLst/>
                <a:latin typeface="Arial" panose="020B0604020202020204" pitchFamily="34" charset="0"/>
                <a:ea typeface="Calibri" panose="020F0502020204030204" pitchFamily="34" charset="0"/>
                <a:cs typeface="Times New Roman" panose="02020603050405020304" pitchFamily="18" charset="0"/>
              </a:rPr>
              <a:t>Judicial estoppel is a common law doctrine that prevents a party from assuming inconsistent positions in litigation. </a:t>
            </a:r>
            <a:r>
              <a:rPr lang="en-US" sz="1600" i="1" dirty="0">
                <a:effectLst/>
                <a:latin typeface="Arial" panose="020B0604020202020204" pitchFamily="34" charset="0"/>
                <a:ea typeface="Calibri" panose="020F0502020204030204" pitchFamily="34" charset="0"/>
                <a:cs typeface="Times New Roman" panose="02020603050405020304" pitchFamily="18" charset="0"/>
              </a:rPr>
              <a:t>In re Superior </a:t>
            </a:r>
            <a:r>
              <a:rPr lang="en-US" sz="1600" i="1" dirty="0" err="1">
                <a:effectLst/>
                <a:latin typeface="Arial" panose="020B0604020202020204" pitchFamily="34" charset="0"/>
                <a:ea typeface="Calibri" panose="020F0502020204030204" pitchFamily="34" charset="0"/>
                <a:cs typeface="Times New Roman" panose="02020603050405020304" pitchFamily="18" charset="0"/>
              </a:rPr>
              <a:t>Crewboats</a:t>
            </a:r>
            <a:r>
              <a:rPr lang="en-US" sz="1600" i="1" dirty="0">
                <a:effectLst/>
                <a:latin typeface="Arial" panose="020B0604020202020204" pitchFamily="34" charset="0"/>
                <a:ea typeface="Calibri" panose="020F0502020204030204" pitchFamily="34" charset="0"/>
                <a:cs typeface="Times New Roman" panose="02020603050405020304" pitchFamily="18" charset="0"/>
              </a:rPr>
              <a:t>, Inc</a:t>
            </a:r>
            <a:r>
              <a:rPr lang="en-US" sz="1600" dirty="0">
                <a:effectLst/>
                <a:latin typeface="Arial" panose="020B0604020202020204" pitchFamily="34" charset="0"/>
                <a:ea typeface="Calibri" panose="020F0502020204030204" pitchFamily="34" charset="0"/>
                <a:cs typeface="Times New Roman" panose="02020603050405020304" pitchFamily="18" charset="0"/>
              </a:rPr>
              <a:t>., 374 F.3d 330, 334 (5th Cir. 2004).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0"/>
              </a:spcAft>
              <a:buNone/>
            </a:pPr>
            <a:r>
              <a:rPr lang="en-US" sz="1600" dirty="0">
                <a:effectLst/>
                <a:latin typeface="Arial" panose="020B0604020202020204" pitchFamily="34" charset="0"/>
                <a:ea typeface="Calibri" panose="020F0502020204030204" pitchFamily="34"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0"/>
              </a:spcAft>
              <a:buNone/>
            </a:pPr>
            <a:r>
              <a:rPr lang="en-US" sz="1600" dirty="0">
                <a:effectLst/>
                <a:latin typeface="Arial" panose="020B0604020202020204" pitchFamily="34" charset="0"/>
                <a:ea typeface="Calibri" panose="020F0502020204030204" pitchFamily="34" charset="0"/>
                <a:cs typeface="Times New Roman" panose="02020603050405020304" pitchFamily="18" charset="0"/>
              </a:rPr>
              <a:t>The elements of judicial estoppel are: (1) the party against whom judicial estoppel is sought has asserted a legal position which is plainly inconsistent with a prior position; (2) a court accepted the prior position; and (3) the party did not act inadvertently. </a:t>
            </a:r>
            <a:r>
              <a:rPr lang="en-US" sz="1600" i="1" dirty="0">
                <a:effectLst/>
                <a:latin typeface="Arial" panose="020B0604020202020204" pitchFamily="34" charset="0"/>
                <a:ea typeface="Calibri" panose="020F0502020204030204" pitchFamily="34" charset="0"/>
                <a:cs typeface="Times New Roman" panose="02020603050405020304" pitchFamily="18" charset="0"/>
              </a:rPr>
              <a:t>Jethroe v. </a:t>
            </a:r>
            <a:r>
              <a:rPr lang="en-US" sz="1600" i="1" dirty="0" err="1">
                <a:effectLst/>
                <a:latin typeface="Arial" panose="020B0604020202020204" pitchFamily="34" charset="0"/>
                <a:ea typeface="Calibri" panose="020F0502020204030204" pitchFamily="34" charset="0"/>
                <a:cs typeface="Times New Roman" panose="02020603050405020304" pitchFamily="18" charset="0"/>
              </a:rPr>
              <a:t>Omnova</a:t>
            </a:r>
            <a:r>
              <a:rPr lang="en-US" sz="1600" i="1" dirty="0">
                <a:effectLst/>
                <a:latin typeface="Arial" panose="020B0604020202020204" pitchFamily="34" charset="0"/>
                <a:ea typeface="Calibri" panose="020F0502020204030204" pitchFamily="34" charset="0"/>
                <a:cs typeface="Times New Roman" panose="02020603050405020304" pitchFamily="18" charset="0"/>
              </a:rPr>
              <a:t> Solutions, Inc</a:t>
            </a:r>
            <a:r>
              <a:rPr lang="en-US" sz="1600" dirty="0">
                <a:effectLst/>
                <a:latin typeface="Arial" panose="020B0604020202020204" pitchFamily="34" charset="0"/>
                <a:ea typeface="Calibri" panose="020F0502020204030204" pitchFamily="34" charset="0"/>
                <a:cs typeface="Times New Roman" panose="02020603050405020304" pitchFamily="18" charset="0"/>
              </a:rPr>
              <a:t>., 412 F.3d 598, 600 (5th Cir. 2005).</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0"/>
              </a:spcAft>
              <a:buNone/>
            </a:pPr>
            <a:r>
              <a:rPr lang="en-US" sz="1600" dirty="0">
                <a:effectLst/>
                <a:latin typeface="Arial" panose="020B0604020202020204" pitchFamily="34" charset="0"/>
                <a:ea typeface="Calibri" panose="020F0502020204030204" pitchFamily="34"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0"/>
              </a:spcAft>
              <a:buNone/>
            </a:pPr>
            <a:r>
              <a:rPr lang="en-US" sz="1600" dirty="0">
                <a:effectLst/>
                <a:latin typeface="Arial" panose="020B0604020202020204" pitchFamily="34" charset="0"/>
                <a:ea typeface="Calibri" panose="020F0502020204030204" pitchFamily="34" charset="0"/>
                <a:cs typeface="Times New Roman" panose="02020603050405020304" pitchFamily="18" charset="0"/>
              </a:rPr>
              <a:t>Debtor's failure to satisfy its statutory disclosure duty is “inadvertent” only when, in general, the debtor either lacks knowledge of the undisclosed claims or has no motive for their concealment.</a:t>
            </a:r>
            <a:r>
              <a:rPr lang="en-US" sz="1600" i="1" dirty="0">
                <a:effectLst/>
                <a:latin typeface="Arial" panose="020B0604020202020204" pitchFamily="34" charset="0"/>
                <a:ea typeface="Calibri" panose="020F0502020204030204" pitchFamily="34" charset="0"/>
                <a:cs typeface="Times New Roman" panose="02020603050405020304" pitchFamily="18" charset="0"/>
              </a:rPr>
              <a:t> In re Coastal Plains, Inc</a:t>
            </a:r>
            <a:r>
              <a:rPr lang="en-US" sz="1600" dirty="0">
                <a:effectLst/>
                <a:latin typeface="Arial" panose="020B0604020202020204" pitchFamily="34" charset="0"/>
                <a:ea typeface="Calibri" panose="020F0502020204030204" pitchFamily="34" charset="0"/>
                <a:cs typeface="Times New Roman" panose="02020603050405020304" pitchFamily="18" charset="0"/>
              </a:rPr>
              <a:t>., 179 F.3d 197 (5th Cir. 1999).</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
        <p:nvSpPr>
          <p:cNvPr id="4" name="Slide Number Placeholder 3">
            <a:extLst>
              <a:ext uri="{FF2B5EF4-FFF2-40B4-BE49-F238E27FC236}">
                <a16:creationId xmlns:a16="http://schemas.microsoft.com/office/drawing/2014/main" id="{3CCF1515-381B-93EB-FE5F-3C1CDB825423}"/>
              </a:ext>
            </a:extLst>
          </p:cNvPr>
          <p:cNvSpPr>
            <a:spLocks noGrp="1"/>
          </p:cNvSpPr>
          <p:nvPr>
            <p:ph type="sldNum" sz="quarter" idx="12"/>
          </p:nvPr>
        </p:nvSpPr>
        <p:spPr/>
        <p:txBody>
          <a:bodyPr/>
          <a:lstStyle/>
          <a:p>
            <a:fld id="{A1F932FC-2761-4213-9846-3F053AB68366}" type="slidenum">
              <a:rPr lang="en-US" smtClean="0"/>
              <a:t>14</a:t>
            </a:fld>
            <a:endParaRPr lang="en-US"/>
          </a:p>
        </p:txBody>
      </p:sp>
    </p:spTree>
    <p:extLst>
      <p:ext uri="{BB962C8B-B14F-4D97-AF65-F5344CB8AC3E}">
        <p14:creationId xmlns:p14="http://schemas.microsoft.com/office/powerpoint/2010/main" val="14647872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8DABE5-D6FD-F9F5-102B-FB6412161E7F}"/>
              </a:ext>
            </a:extLst>
          </p:cNvPr>
          <p:cNvSpPr>
            <a:spLocks noGrp="1"/>
          </p:cNvSpPr>
          <p:nvPr>
            <p:ph type="title"/>
          </p:nvPr>
        </p:nvSpPr>
        <p:spPr/>
        <p:txBody>
          <a:bodyPr>
            <a:normAutofit/>
          </a:bodyPr>
          <a:lstStyle/>
          <a:p>
            <a:r>
              <a:rPr lang="en-US" sz="1800" b="1" dirty="0"/>
              <a:t>Judicial Estoppel</a:t>
            </a:r>
          </a:p>
        </p:txBody>
      </p:sp>
      <p:sp>
        <p:nvSpPr>
          <p:cNvPr id="3" name="Content Placeholder 2">
            <a:extLst>
              <a:ext uri="{FF2B5EF4-FFF2-40B4-BE49-F238E27FC236}">
                <a16:creationId xmlns:a16="http://schemas.microsoft.com/office/drawing/2014/main" id="{AE45E550-4E74-8222-04A2-D99D82584C2A}"/>
              </a:ext>
            </a:extLst>
          </p:cNvPr>
          <p:cNvSpPr>
            <a:spLocks noGrp="1"/>
          </p:cNvSpPr>
          <p:nvPr>
            <p:ph idx="1"/>
          </p:nvPr>
        </p:nvSpPr>
        <p:spPr/>
        <p:txBody>
          <a:bodyPr/>
          <a:lstStyle/>
          <a:p>
            <a:pPr marL="0" marR="0" indent="0" algn="just">
              <a:lnSpc>
                <a:spcPct val="107000"/>
              </a:lnSpc>
              <a:spcBef>
                <a:spcPts val="0"/>
              </a:spcBef>
              <a:spcAft>
                <a:spcPts val="0"/>
              </a:spcAft>
              <a:buNone/>
            </a:pPr>
            <a:r>
              <a:rPr lang="en-US" sz="1600" dirty="0">
                <a:effectLst/>
                <a:latin typeface="Arial" panose="020B0604020202020204" pitchFamily="34" charset="0"/>
                <a:ea typeface="Calibri" panose="020F0502020204030204" pitchFamily="34" charset="0"/>
                <a:cs typeface="Times New Roman" panose="02020603050405020304" pitchFamily="18" charset="0"/>
              </a:rPr>
              <a:t>Judicial estoppel does not bar a blameless bankruptcy trustee from pursuing a judgment that the chapter 7 debtor concealed and is estopped from pursuing. </a:t>
            </a:r>
            <a:r>
              <a:rPr lang="en-US" sz="1600" i="1" dirty="0">
                <a:effectLst/>
                <a:latin typeface="Arial" panose="020B0604020202020204" pitchFamily="34" charset="0"/>
                <a:ea typeface="Calibri" panose="020F0502020204030204" pitchFamily="34" charset="0"/>
                <a:cs typeface="Times New Roman" panose="02020603050405020304" pitchFamily="18" charset="0"/>
              </a:rPr>
              <a:t>Reed v. City of Arlington</a:t>
            </a:r>
            <a:r>
              <a:rPr lang="en-US" sz="1600" dirty="0">
                <a:effectLst/>
                <a:latin typeface="Arial" panose="020B0604020202020204" pitchFamily="34" charset="0"/>
                <a:ea typeface="Calibri" panose="020F0502020204030204" pitchFamily="34" charset="0"/>
                <a:cs typeface="Times New Roman" panose="02020603050405020304" pitchFamily="18" charset="0"/>
              </a:rPr>
              <a:t>, 650 F.3d 571 (5th Cir. 2011).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0"/>
              </a:spcAft>
              <a:buNone/>
            </a:pPr>
            <a:r>
              <a:rPr lang="en-US" sz="1600" dirty="0">
                <a:effectLst/>
                <a:latin typeface="Arial" panose="020B0604020202020204" pitchFamily="34" charset="0"/>
                <a:ea typeface="Calibri" panose="020F0502020204030204" pitchFamily="34"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0"/>
              </a:spcAft>
              <a:buNone/>
            </a:pPr>
            <a:r>
              <a:rPr lang="en-US" sz="1600" dirty="0">
                <a:effectLst/>
                <a:latin typeface="Arial" panose="020B0604020202020204" pitchFamily="34" charset="0"/>
                <a:ea typeface="Calibri" panose="020F0502020204030204" pitchFamily="34" charset="0"/>
                <a:cs typeface="Times New Roman" panose="02020603050405020304" pitchFamily="18" charset="0"/>
              </a:rPr>
              <a:t>In bankruptcy, estoppel is appropriate when a debtor fails to disclose and asset to a bankruptcy court, but then pursues a claim based on that undisclosed asset.  </a:t>
            </a:r>
            <a:r>
              <a:rPr lang="en-US" sz="1600" i="1" dirty="0">
                <a:effectLst/>
                <a:latin typeface="Arial" panose="020B0604020202020204" pitchFamily="34" charset="0"/>
                <a:ea typeface="Calibri" panose="020F0502020204030204" pitchFamily="34" charset="0"/>
                <a:cs typeface="Times New Roman" panose="02020603050405020304" pitchFamily="18" charset="0"/>
              </a:rPr>
              <a:t>Love v. Tyson Foods, Inc</a:t>
            </a:r>
            <a:r>
              <a:rPr lang="en-US" sz="1600" dirty="0">
                <a:effectLst/>
                <a:latin typeface="Arial" panose="020B0604020202020204" pitchFamily="34" charset="0"/>
                <a:ea typeface="Calibri" panose="020F0502020204030204" pitchFamily="34" charset="0"/>
                <a:cs typeface="Times New Roman" panose="02020603050405020304" pitchFamily="18" charset="0"/>
              </a:rPr>
              <a:t>., 677 F.3d 258, 261 (5th Cir. 2012).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sz="1600" dirty="0">
                <a:effectLst/>
                <a:latin typeface="Arial" panose="020B0604020202020204" pitchFamily="34" charset="0"/>
                <a:ea typeface="Calibri" panose="020F0502020204030204" pitchFamily="34"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0"/>
              </a:spcAft>
              <a:buNone/>
            </a:pPr>
            <a:r>
              <a:rPr lang="en-US" sz="1600" dirty="0">
                <a:effectLst/>
                <a:latin typeface="Arial" panose="020B0604020202020204" pitchFamily="34" charset="0"/>
                <a:ea typeface="Calibri" panose="020F0502020204030204" pitchFamily="34" charset="0"/>
                <a:cs typeface="Times New Roman" panose="02020603050405020304" pitchFamily="18" charset="0"/>
              </a:rPr>
              <a:t>Breach of contract claim was not barred where debtor disclosed a partnership agreement in bankruptcy, but not the potential right to reinstate the partnership interest when all creditors were paid in full. </a:t>
            </a:r>
            <a:r>
              <a:rPr lang="en-US" sz="1600" i="1" dirty="0">
                <a:effectLst/>
                <a:latin typeface="Arial" panose="020B0604020202020204" pitchFamily="34" charset="0"/>
                <a:ea typeface="Calibri" panose="020F0502020204030204" pitchFamily="34" charset="0"/>
                <a:cs typeface="Times New Roman" panose="02020603050405020304" pitchFamily="18" charset="0"/>
              </a:rPr>
              <a:t>Asarco, LLC v. Montana Resources, Inc</a:t>
            </a:r>
            <a:r>
              <a:rPr lang="en-US" sz="1600" dirty="0">
                <a:effectLst/>
                <a:latin typeface="Arial" panose="020B0604020202020204" pitchFamily="34" charset="0"/>
                <a:ea typeface="Calibri" panose="020F0502020204030204" pitchFamily="34" charset="0"/>
                <a:cs typeface="Times New Roman" panose="02020603050405020304" pitchFamily="18" charset="0"/>
              </a:rPr>
              <a:t>., 858 F.3d 949 (5th Cir. 2017).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
        <p:nvSpPr>
          <p:cNvPr id="4" name="Slide Number Placeholder 3">
            <a:extLst>
              <a:ext uri="{FF2B5EF4-FFF2-40B4-BE49-F238E27FC236}">
                <a16:creationId xmlns:a16="http://schemas.microsoft.com/office/drawing/2014/main" id="{2F887BF9-83C2-35FB-2320-111C5EC23F7F}"/>
              </a:ext>
            </a:extLst>
          </p:cNvPr>
          <p:cNvSpPr>
            <a:spLocks noGrp="1"/>
          </p:cNvSpPr>
          <p:nvPr>
            <p:ph type="sldNum" sz="quarter" idx="12"/>
          </p:nvPr>
        </p:nvSpPr>
        <p:spPr/>
        <p:txBody>
          <a:bodyPr/>
          <a:lstStyle/>
          <a:p>
            <a:fld id="{A1F932FC-2761-4213-9846-3F053AB68366}" type="slidenum">
              <a:rPr lang="en-US" smtClean="0"/>
              <a:t>15</a:t>
            </a:fld>
            <a:endParaRPr lang="en-US"/>
          </a:p>
        </p:txBody>
      </p:sp>
    </p:spTree>
    <p:extLst>
      <p:ext uri="{BB962C8B-B14F-4D97-AF65-F5344CB8AC3E}">
        <p14:creationId xmlns:p14="http://schemas.microsoft.com/office/powerpoint/2010/main" val="38597869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EBD1FB-BAE0-DB1A-DBFB-4686CB73B970}"/>
              </a:ext>
            </a:extLst>
          </p:cNvPr>
          <p:cNvSpPr>
            <a:spLocks noGrp="1"/>
          </p:cNvSpPr>
          <p:nvPr>
            <p:ph type="title"/>
          </p:nvPr>
        </p:nvSpPr>
        <p:spPr/>
        <p:txBody>
          <a:bodyPr/>
          <a:lstStyle/>
          <a:p>
            <a:r>
              <a:rPr lang="en-US" sz="1800" b="1" dirty="0">
                <a:effectLst/>
                <a:latin typeface="Arial" panose="020B0604020202020204" pitchFamily="34" charset="0"/>
                <a:ea typeface="Calibri" panose="020F0502020204030204" pitchFamily="34" charset="0"/>
                <a:cs typeface="Times New Roman" panose="02020603050405020304" pitchFamily="18" charset="0"/>
              </a:rPr>
              <a:t>Duty to Disclose Property of the Estate</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088F0D71-5C8F-EA8E-BB6D-327B0CECF9FE}"/>
              </a:ext>
            </a:extLst>
          </p:cNvPr>
          <p:cNvSpPr>
            <a:spLocks noGrp="1"/>
          </p:cNvSpPr>
          <p:nvPr>
            <p:ph idx="1"/>
          </p:nvPr>
        </p:nvSpPr>
        <p:spPr/>
        <p:txBody>
          <a:bodyPr/>
          <a:lstStyle/>
          <a:p>
            <a:pPr marL="0" indent="0">
              <a:buNone/>
            </a:pPr>
            <a:r>
              <a:rPr lang="en-US" sz="1600" dirty="0">
                <a:effectLst/>
                <a:latin typeface="Arial" panose="020B0604020202020204" pitchFamily="34" charset="0"/>
                <a:ea typeface="Calibri" panose="020F0502020204030204" pitchFamily="34" charset="0"/>
                <a:cs typeface="Times New Roman" panose="02020603050405020304" pitchFamily="18" charset="0"/>
              </a:rPr>
              <a:t>Potential causes of action are assets that must be disclosed. </a:t>
            </a:r>
            <a:r>
              <a:rPr lang="en-US" sz="1600" i="1" dirty="0">
                <a:effectLst/>
                <a:latin typeface="Arial" panose="020B0604020202020204" pitchFamily="34" charset="0"/>
                <a:ea typeface="Calibri" panose="020F0502020204030204" pitchFamily="34" charset="0"/>
                <a:cs typeface="Times New Roman" panose="02020603050405020304" pitchFamily="18" charset="0"/>
              </a:rPr>
              <a:t>In re Coastal Plans, Inc</a:t>
            </a:r>
            <a:r>
              <a:rPr lang="en-US" sz="1600" dirty="0">
                <a:effectLst/>
                <a:latin typeface="Arial" panose="020B0604020202020204" pitchFamily="34" charset="0"/>
                <a:ea typeface="Calibri" panose="020F0502020204030204" pitchFamily="34" charset="0"/>
                <a:cs typeface="Times New Roman" panose="02020603050405020304" pitchFamily="18" charset="0"/>
              </a:rPr>
              <a:t>., 179 F.3d 197, 208 (5th Cir. 1999). </a:t>
            </a:r>
          </a:p>
          <a:p>
            <a:pPr marL="0" indent="0">
              <a:buNone/>
            </a:pPr>
            <a:endParaRPr lang="en-US" sz="1600" dirty="0"/>
          </a:p>
          <a:p>
            <a:pPr marL="0" indent="0">
              <a:buNone/>
            </a:pPr>
            <a:r>
              <a:rPr lang="en-US" sz="1600" dirty="0">
                <a:effectLst/>
                <a:latin typeface="Arial" panose="020B0604020202020204" pitchFamily="34" charset="0"/>
                <a:ea typeface="Calibri" panose="020F0502020204030204" pitchFamily="34" charset="0"/>
                <a:cs typeface="Times New Roman" panose="02020603050405020304" pitchFamily="18" charset="0"/>
              </a:rPr>
              <a:t>Whether arising before or after the petition, a Chapter 13 debtor’s causes of action are property of the estate. </a:t>
            </a:r>
            <a:r>
              <a:rPr lang="en-US" sz="1600" i="1" dirty="0">
                <a:effectLst/>
                <a:latin typeface="Arial" panose="020B0604020202020204" pitchFamily="34" charset="0"/>
                <a:ea typeface="Calibri" panose="020F0502020204030204" pitchFamily="34" charset="0"/>
                <a:cs typeface="Times New Roman" panose="02020603050405020304" pitchFamily="18" charset="0"/>
              </a:rPr>
              <a:t>Fleet v. United States Consumer Council, Inc</a:t>
            </a:r>
            <a:r>
              <a:rPr lang="en-US" sz="1600" dirty="0">
                <a:effectLst/>
                <a:latin typeface="Arial" panose="020B0604020202020204" pitchFamily="34" charset="0"/>
                <a:ea typeface="Calibri" panose="020F0502020204030204" pitchFamily="34" charset="0"/>
                <a:cs typeface="Times New Roman" panose="02020603050405020304" pitchFamily="18" charset="0"/>
              </a:rPr>
              <a:t>., 53 B.R. 833 (</a:t>
            </a:r>
            <a:r>
              <a:rPr lang="en-US" sz="1600" dirty="0" err="1">
                <a:effectLst/>
                <a:latin typeface="Arial" panose="020B0604020202020204" pitchFamily="34" charset="0"/>
                <a:ea typeface="Calibri" panose="020F0502020204030204" pitchFamily="34" charset="0"/>
                <a:cs typeface="Times New Roman" panose="02020603050405020304" pitchFamily="18" charset="0"/>
              </a:rPr>
              <a:t>Bankr</a:t>
            </a:r>
            <a:r>
              <a:rPr lang="en-US" sz="1600" dirty="0">
                <a:effectLst/>
                <a:latin typeface="Arial" panose="020B0604020202020204" pitchFamily="34" charset="0"/>
                <a:ea typeface="Calibri" panose="020F0502020204030204" pitchFamily="34" charset="0"/>
                <a:cs typeface="Times New Roman" panose="02020603050405020304" pitchFamily="18" charset="0"/>
              </a:rPr>
              <a:t>. E.D. Pa. 1985) (Debtors’ causes of action, whether they arise prepetition or post-petition, are property of the Chapter 13 estate by virtue of § 1306(a).).  </a:t>
            </a:r>
          </a:p>
          <a:p>
            <a:pPr marL="0" indent="0">
              <a:buNone/>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0"/>
              </a:spcAft>
              <a:buNone/>
            </a:pPr>
            <a:r>
              <a:rPr lang="en-US" sz="1600" dirty="0">
                <a:effectLst/>
                <a:latin typeface="Arial" panose="020B0604020202020204" pitchFamily="34" charset="0"/>
                <a:ea typeface="Calibri" panose="020F0502020204030204" pitchFamily="34" charset="0"/>
                <a:cs typeface="Times New Roman" panose="02020603050405020304" pitchFamily="18" charset="0"/>
              </a:rPr>
              <a:t>Debtors have a duty to disclose all interests in property, however fractional, even if debtors believe such interest is not part of the bankruptcy estate. </a:t>
            </a:r>
            <a:r>
              <a:rPr lang="en-US" sz="1600" i="1" dirty="0">
                <a:effectLst/>
                <a:latin typeface="Arial" panose="020B0604020202020204" pitchFamily="34" charset="0"/>
                <a:ea typeface="Calibri" panose="020F0502020204030204" pitchFamily="34" charset="0"/>
                <a:cs typeface="Times New Roman" panose="02020603050405020304" pitchFamily="18" charset="0"/>
              </a:rPr>
              <a:t>In re Robinson</a:t>
            </a:r>
            <a:r>
              <a:rPr lang="en-US" sz="1600" dirty="0">
                <a:effectLst/>
                <a:latin typeface="Arial" panose="020B0604020202020204" pitchFamily="34" charset="0"/>
                <a:ea typeface="Calibri" panose="020F0502020204030204" pitchFamily="34" charset="0"/>
                <a:cs typeface="Times New Roman" panose="02020603050405020304" pitchFamily="18" charset="0"/>
              </a:rPr>
              <a:t>, 292 B.R. 599, 607 (</a:t>
            </a:r>
            <a:r>
              <a:rPr lang="en-US" sz="1600" dirty="0" err="1">
                <a:effectLst/>
                <a:latin typeface="Arial" panose="020B0604020202020204" pitchFamily="34" charset="0"/>
                <a:ea typeface="Calibri" panose="020F0502020204030204" pitchFamily="34" charset="0"/>
                <a:cs typeface="Times New Roman" panose="02020603050405020304" pitchFamily="18" charset="0"/>
              </a:rPr>
              <a:t>Bankr</a:t>
            </a:r>
            <a:r>
              <a:rPr lang="en-US" sz="1600" dirty="0">
                <a:effectLst/>
                <a:latin typeface="Arial" panose="020B0604020202020204" pitchFamily="34" charset="0"/>
                <a:ea typeface="Calibri" panose="020F0502020204030204" pitchFamily="34" charset="0"/>
                <a:cs typeface="Times New Roman" panose="02020603050405020304" pitchFamily="18" charset="0"/>
              </a:rPr>
              <a:t>. S.D. Ohio 2003).</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0"/>
              </a:spcAft>
              <a:buNone/>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0"/>
              </a:spcAft>
              <a:buNone/>
            </a:pPr>
            <a:r>
              <a:rPr lang="en-US" sz="1600" dirty="0">
                <a:effectLst/>
                <a:latin typeface="Arial" panose="020B0604020202020204" pitchFamily="34" charset="0"/>
                <a:ea typeface="Calibri" panose="020F0502020204030204" pitchFamily="34" charset="0"/>
                <a:cs typeface="Times New Roman" panose="02020603050405020304" pitchFamily="18" charset="0"/>
              </a:rPr>
              <a:t>A debtor has a continuing obligation to disclose post-petition claims, causes of action, and assets. </a:t>
            </a:r>
            <a:r>
              <a:rPr lang="en-US" sz="1600" i="1" dirty="0">
                <a:effectLst/>
                <a:latin typeface="Arial" panose="020B0604020202020204" pitchFamily="34" charset="0"/>
                <a:ea typeface="Calibri" panose="020F0502020204030204" pitchFamily="34" charset="0"/>
                <a:cs typeface="Times New Roman" panose="02020603050405020304" pitchFamily="18" charset="0"/>
              </a:rPr>
              <a:t>United States v. Beard</a:t>
            </a:r>
            <a:r>
              <a:rPr lang="en-US" sz="1600" dirty="0">
                <a:effectLst/>
                <a:latin typeface="Arial" panose="020B0604020202020204" pitchFamily="34" charset="0"/>
                <a:ea typeface="Calibri" panose="020F0502020204030204" pitchFamily="34" charset="0"/>
                <a:cs typeface="Times New Roman" panose="02020603050405020304" pitchFamily="18" charset="0"/>
              </a:rPr>
              <a:t>, 913 F.2d 193,197 (5th Cir. 1990).</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
        <p:nvSpPr>
          <p:cNvPr id="4" name="Slide Number Placeholder 3">
            <a:extLst>
              <a:ext uri="{FF2B5EF4-FFF2-40B4-BE49-F238E27FC236}">
                <a16:creationId xmlns:a16="http://schemas.microsoft.com/office/drawing/2014/main" id="{42D4BF07-4AF2-D163-0B51-EF81FC9267FD}"/>
              </a:ext>
            </a:extLst>
          </p:cNvPr>
          <p:cNvSpPr>
            <a:spLocks noGrp="1"/>
          </p:cNvSpPr>
          <p:nvPr>
            <p:ph type="sldNum" sz="quarter" idx="12"/>
          </p:nvPr>
        </p:nvSpPr>
        <p:spPr/>
        <p:txBody>
          <a:bodyPr/>
          <a:lstStyle/>
          <a:p>
            <a:fld id="{A1F932FC-2761-4213-9846-3F053AB68366}" type="slidenum">
              <a:rPr lang="en-US" smtClean="0"/>
              <a:t>2</a:t>
            </a:fld>
            <a:endParaRPr lang="en-US"/>
          </a:p>
        </p:txBody>
      </p:sp>
    </p:spTree>
    <p:extLst>
      <p:ext uri="{BB962C8B-B14F-4D97-AF65-F5344CB8AC3E}">
        <p14:creationId xmlns:p14="http://schemas.microsoft.com/office/powerpoint/2010/main" val="5136494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0BB2D0-F01E-9092-840B-540AEC4AF7CF}"/>
              </a:ext>
            </a:extLst>
          </p:cNvPr>
          <p:cNvSpPr>
            <a:spLocks noGrp="1"/>
          </p:cNvSpPr>
          <p:nvPr>
            <p:ph type="title"/>
          </p:nvPr>
        </p:nvSpPr>
        <p:spPr/>
        <p:txBody>
          <a:bodyPr>
            <a:normAutofit fontScale="90000"/>
          </a:bodyPr>
          <a:lstStyle/>
          <a:p>
            <a:pPr marL="0" marR="0">
              <a:lnSpc>
                <a:spcPct val="107000"/>
              </a:lnSpc>
              <a:spcBef>
                <a:spcPts val="0"/>
              </a:spcBef>
              <a:spcAft>
                <a:spcPts val="0"/>
              </a:spcAft>
            </a:pPr>
            <a:r>
              <a:rPr lang="en-US" sz="1800" b="1" u="none" strike="noStrike" dirty="0">
                <a:effectLst/>
                <a:latin typeface="Arial" panose="020B0604020202020204" pitchFamily="34" charset="0"/>
                <a:ea typeface="Calibri" panose="020F0502020204030204" pitchFamily="34" charset="0"/>
                <a:cs typeface="Times New Roman" panose="02020603050405020304" pitchFamily="18" charset="0"/>
              </a:rPr>
              <a:t> </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r>
              <a:rPr lang="en-US" sz="2000" b="1" dirty="0">
                <a:effectLst/>
                <a:latin typeface="Arial" panose="020B0604020202020204" pitchFamily="34" charset="0"/>
                <a:ea typeface="Calibri" panose="020F0502020204030204" pitchFamily="34" charset="0"/>
                <a:cs typeface="Times New Roman" panose="02020603050405020304" pitchFamily="18" charset="0"/>
              </a:rPr>
              <a:t>Duty to Disclose Property of the Estate</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DEEB794F-5902-6F70-7B6F-80CDF09EEB15}"/>
              </a:ext>
            </a:extLst>
          </p:cNvPr>
          <p:cNvSpPr>
            <a:spLocks noGrp="1"/>
          </p:cNvSpPr>
          <p:nvPr>
            <p:ph idx="1"/>
          </p:nvPr>
        </p:nvSpPr>
        <p:spPr/>
        <p:txBody>
          <a:bodyPr/>
          <a:lstStyle/>
          <a:p>
            <a:pPr marL="0" indent="0">
              <a:buNone/>
            </a:pPr>
            <a:r>
              <a:rPr lang="en-US" sz="1600" dirty="0">
                <a:effectLst/>
                <a:latin typeface="Arial" panose="020B0604020202020204" pitchFamily="34" charset="0"/>
                <a:ea typeface="Calibri" panose="020F0502020204030204" pitchFamily="34" charset="0"/>
                <a:cs typeface="Times New Roman" panose="02020603050405020304" pitchFamily="18" charset="0"/>
              </a:rPr>
              <a:t>Property of the estate includes all property acquired by the debtor during the bankruptcy proceeding. A claim in favor of the debtor arising after the filing of the Chapter 13 bankruptcy petition but before the bankruptcy is closed is considered after-acquired property that is part of the estate. The duty to amend Chapter 13 bankruptcy schedules is clear. A debtor may not conceal property belonging to the estate.  A debtor has an affirmative duty to supplement the list of assets with any claims arising during the pendency of the bankruptcy proceeding. Failure to timely amend or supplement the list of assets amounts to a denial that such a claim exists. A debtor that fails to amend Schedule B to disclose a post-petition cause of action may be barred by the principle of judicial estoppel from pursuing the claim after the bankruptcy proceeding is closed. </a:t>
            </a:r>
            <a:r>
              <a:rPr lang="en-US" sz="1600" i="1" dirty="0" err="1">
                <a:effectLst/>
                <a:latin typeface="Arial" panose="020B0604020202020204" pitchFamily="34" charset="0"/>
                <a:ea typeface="Calibri" panose="020F0502020204030204" pitchFamily="34" charset="0"/>
                <a:cs typeface="Times New Roman" panose="02020603050405020304" pitchFamily="18" charset="0"/>
              </a:rPr>
              <a:t>Wolfork</a:t>
            </a:r>
            <a:r>
              <a:rPr lang="en-US" sz="1600" i="1" dirty="0">
                <a:effectLst/>
                <a:latin typeface="Arial" panose="020B0604020202020204" pitchFamily="34" charset="0"/>
                <a:ea typeface="Calibri" panose="020F0502020204030204" pitchFamily="34" charset="0"/>
                <a:cs typeface="Times New Roman" panose="02020603050405020304" pitchFamily="18" charset="0"/>
              </a:rPr>
              <a:t> v. Tackett</a:t>
            </a:r>
            <a:r>
              <a:rPr lang="en-US" sz="1600" dirty="0">
                <a:effectLst/>
                <a:latin typeface="Arial" panose="020B0604020202020204" pitchFamily="34" charset="0"/>
                <a:ea typeface="Calibri" panose="020F0502020204030204" pitchFamily="34" charset="0"/>
                <a:cs typeface="Times New Roman" panose="02020603050405020304" pitchFamily="18" charset="0"/>
              </a:rPr>
              <a:t>, 526 S.E.2d 436, 437–38 (Ga. Ct. App. 1999), aff’d, 540 S.E.2d 611 (Ga.), </a:t>
            </a:r>
            <a:r>
              <a:rPr lang="en-US" sz="1600" i="1" dirty="0">
                <a:effectLst/>
                <a:latin typeface="Arial" panose="020B0604020202020204" pitchFamily="34" charset="0"/>
                <a:ea typeface="Calibri" panose="020F0502020204030204" pitchFamily="34" charset="0"/>
                <a:cs typeface="Times New Roman" panose="02020603050405020304" pitchFamily="18" charset="0"/>
              </a:rPr>
              <a:t>cert. denied</a:t>
            </a:r>
            <a:r>
              <a:rPr lang="en-US" sz="1600" dirty="0">
                <a:effectLst/>
                <a:latin typeface="Arial" panose="020B0604020202020204" pitchFamily="34" charset="0"/>
                <a:ea typeface="Calibri" panose="020F0502020204030204" pitchFamily="34" charset="0"/>
                <a:cs typeface="Times New Roman" panose="02020603050405020304" pitchFamily="18" charset="0"/>
              </a:rPr>
              <a:t>, 534 U.S. 819, 122 S. Ct. 51, 151 L. Ed. 2d 21 (2001).</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
        <p:nvSpPr>
          <p:cNvPr id="4" name="Slide Number Placeholder 3">
            <a:extLst>
              <a:ext uri="{FF2B5EF4-FFF2-40B4-BE49-F238E27FC236}">
                <a16:creationId xmlns:a16="http://schemas.microsoft.com/office/drawing/2014/main" id="{54D52659-3352-3401-0000-8750BB1DA937}"/>
              </a:ext>
            </a:extLst>
          </p:cNvPr>
          <p:cNvSpPr>
            <a:spLocks noGrp="1"/>
          </p:cNvSpPr>
          <p:nvPr>
            <p:ph type="sldNum" sz="quarter" idx="12"/>
          </p:nvPr>
        </p:nvSpPr>
        <p:spPr/>
        <p:txBody>
          <a:bodyPr/>
          <a:lstStyle/>
          <a:p>
            <a:fld id="{A1F932FC-2761-4213-9846-3F053AB68366}" type="slidenum">
              <a:rPr lang="en-US" smtClean="0"/>
              <a:t>3</a:t>
            </a:fld>
            <a:endParaRPr lang="en-US"/>
          </a:p>
        </p:txBody>
      </p:sp>
    </p:spTree>
    <p:extLst>
      <p:ext uri="{BB962C8B-B14F-4D97-AF65-F5344CB8AC3E}">
        <p14:creationId xmlns:p14="http://schemas.microsoft.com/office/powerpoint/2010/main" val="5827520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570F0C-601D-B303-2097-3D4FAA4FCA7B}"/>
              </a:ext>
            </a:extLst>
          </p:cNvPr>
          <p:cNvSpPr>
            <a:spLocks noGrp="1"/>
          </p:cNvSpPr>
          <p:nvPr>
            <p:ph type="title"/>
          </p:nvPr>
        </p:nvSpPr>
        <p:spPr/>
        <p:txBody>
          <a:bodyPr/>
          <a:lstStyle/>
          <a:p>
            <a:r>
              <a:rPr lang="en-US" sz="1800" b="1" dirty="0">
                <a:effectLst/>
                <a:latin typeface="Arial" panose="020B0604020202020204" pitchFamily="34" charset="0"/>
                <a:ea typeface="Calibri" panose="020F0502020204030204" pitchFamily="34" charset="0"/>
                <a:cs typeface="Times New Roman" panose="02020603050405020304" pitchFamily="18" charset="0"/>
              </a:rPr>
              <a:t>Duty to Disclose Property of the Estate</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F1AD9B8C-E17F-CFF9-F63C-5BBDACF19FD5}"/>
              </a:ext>
            </a:extLst>
          </p:cNvPr>
          <p:cNvSpPr>
            <a:spLocks noGrp="1"/>
          </p:cNvSpPr>
          <p:nvPr>
            <p:ph idx="1"/>
          </p:nvPr>
        </p:nvSpPr>
        <p:spPr/>
        <p:txBody>
          <a:bodyPr>
            <a:normAutofit/>
          </a:bodyPr>
          <a:lstStyle/>
          <a:p>
            <a:pPr marL="0" marR="0" indent="0" algn="just">
              <a:lnSpc>
                <a:spcPct val="107000"/>
              </a:lnSpc>
              <a:spcBef>
                <a:spcPts val="0"/>
              </a:spcBef>
              <a:spcAft>
                <a:spcPts val="0"/>
              </a:spcAft>
              <a:buNone/>
            </a:pPr>
            <a:r>
              <a:rPr lang="en-US" sz="1600" dirty="0">
                <a:effectLst/>
                <a:latin typeface="Arial" panose="020B0604020202020204" pitchFamily="34" charset="0"/>
                <a:ea typeface="Calibri" panose="020F0502020204030204" pitchFamily="34" charset="0"/>
                <a:cs typeface="Times New Roman" panose="02020603050405020304" pitchFamily="18" charset="0"/>
              </a:rPr>
              <a:t>A Chapter 13 debtor has a continuing duty to disclose even a post-petition cause of action because debtors have an express, affirmative duty to disclose all assets even if there is uncertainty about if those assets are property of the estate. Even on the advice of counsel not to disclose an asset, claim, or cause of action, the nondisclosure on the advice of counsel does not exculpate the debtor if there was a motive to conceal. </a:t>
            </a:r>
            <a:r>
              <a:rPr lang="en-US" sz="1600" i="1" dirty="0">
                <a:effectLst/>
                <a:latin typeface="Arial" panose="020B0604020202020204" pitchFamily="34" charset="0"/>
                <a:ea typeface="Calibri" panose="020F0502020204030204" pitchFamily="34" charset="0"/>
                <a:cs typeface="Times New Roman" panose="02020603050405020304" pitchFamily="18" charset="0"/>
              </a:rPr>
              <a:t>In re </a:t>
            </a:r>
            <a:r>
              <a:rPr lang="en-US" sz="1600" i="1" dirty="0" err="1">
                <a:effectLst/>
                <a:latin typeface="Arial" panose="020B0604020202020204" pitchFamily="34" charset="0"/>
                <a:ea typeface="Calibri" panose="020F0502020204030204" pitchFamily="34" charset="0"/>
                <a:cs typeface="Times New Roman" panose="02020603050405020304" pitchFamily="18" charset="0"/>
              </a:rPr>
              <a:t>Flugence</a:t>
            </a:r>
            <a:r>
              <a:rPr lang="en-US" sz="1600" dirty="0">
                <a:effectLst/>
                <a:latin typeface="Arial" panose="020B0604020202020204" pitchFamily="34" charset="0"/>
                <a:ea typeface="Calibri" panose="020F0502020204030204" pitchFamily="34" charset="0"/>
                <a:cs typeface="Times New Roman" panose="02020603050405020304" pitchFamily="18" charset="0"/>
              </a:rPr>
              <a:t>, 738 F.3d 126, 129 n.1 (5</a:t>
            </a:r>
            <a:r>
              <a:rPr lang="en-US" sz="1600" baseline="30000" dirty="0">
                <a:effectLst/>
                <a:latin typeface="Arial" panose="020B0604020202020204" pitchFamily="34" charset="0"/>
                <a:ea typeface="Calibri" panose="020F0502020204030204" pitchFamily="34" charset="0"/>
                <a:cs typeface="Times New Roman" panose="02020603050405020304" pitchFamily="18" charset="0"/>
              </a:rPr>
              <a:t>th</a:t>
            </a:r>
            <a:r>
              <a:rPr lang="en-US" sz="1600" dirty="0">
                <a:effectLst/>
                <a:latin typeface="Arial" panose="020B0604020202020204" pitchFamily="34" charset="0"/>
                <a:ea typeface="Calibri" panose="020F0502020204030204" pitchFamily="34" charset="0"/>
                <a:cs typeface="Times New Roman" panose="02020603050405020304" pitchFamily="18" charset="0"/>
              </a:rPr>
              <a:t> Cir. 2013).</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0"/>
              </a:spcAft>
              <a:buNone/>
            </a:pPr>
            <a:r>
              <a:rPr lang="en-US" sz="1600" i="1" dirty="0">
                <a:effectLst/>
                <a:latin typeface="Arial" panose="020B0604020202020204" pitchFamily="34" charset="0"/>
                <a:ea typeface="Calibri" panose="020F0502020204030204" pitchFamily="34"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0"/>
              </a:spcAft>
              <a:buNone/>
            </a:pPr>
            <a:r>
              <a:rPr lang="en-US" sz="1600" dirty="0">
                <a:effectLst/>
                <a:latin typeface="Arial" panose="020B0604020202020204" pitchFamily="34" charset="0"/>
                <a:ea typeface="Calibri" panose="020F0502020204030204" pitchFamily="34" charset="0"/>
                <a:cs typeface="Times New Roman" panose="02020603050405020304" pitchFamily="18" charset="0"/>
              </a:rPr>
              <a:t>A debtor’s lack of knowledge of the statutory duty to disclose will not excuse the nondisclosure as inadvertent. </a:t>
            </a:r>
            <a:r>
              <a:rPr lang="en-US" sz="1600" i="1" dirty="0">
                <a:effectLst/>
                <a:latin typeface="Arial" panose="020B0604020202020204" pitchFamily="34" charset="0"/>
                <a:ea typeface="Calibri" panose="020F0502020204030204" pitchFamily="34" charset="0"/>
                <a:cs typeface="Times New Roman" panose="02020603050405020304" pitchFamily="18" charset="0"/>
              </a:rPr>
              <a:t>In re Coastal Plains, Inc</a:t>
            </a:r>
            <a:r>
              <a:rPr lang="en-US" sz="1600" dirty="0">
                <a:effectLst/>
                <a:latin typeface="Arial" panose="020B0604020202020204" pitchFamily="34" charset="0"/>
                <a:ea typeface="Calibri" panose="020F0502020204030204" pitchFamily="34" charset="0"/>
                <a:cs typeface="Times New Roman" panose="02020603050405020304" pitchFamily="18" charset="0"/>
              </a:rPr>
              <a:t>., 179 F.3d 197 (5th Cir. 1999).</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0"/>
              </a:spcAft>
              <a:buNone/>
            </a:pPr>
            <a:r>
              <a:rPr lang="en-US" sz="1600" dirty="0">
                <a:effectLst/>
                <a:latin typeface="Arial" panose="020B0604020202020204" pitchFamily="34" charset="0"/>
                <a:ea typeface="Calibri" panose="020F0502020204030204" pitchFamily="34"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0"/>
              </a:spcAft>
              <a:buNone/>
            </a:pPr>
            <a:r>
              <a:rPr lang="en-US" sz="1600" dirty="0">
                <a:effectLst/>
                <a:latin typeface="Arial" panose="020B0604020202020204" pitchFamily="34" charset="0"/>
                <a:ea typeface="Calibri" panose="020F0502020204030204" pitchFamily="34" charset="0"/>
                <a:cs typeface="Times New Roman" panose="02020603050405020304" pitchFamily="18" charset="0"/>
              </a:rPr>
              <a:t>At the commencement of a chapter 13 proceeding, an estate is created that continues to exist until the proceeding is closed, dismissed, or converted, and any assets the chapter 13 debtor acquires after commencement but prior to discharge must be disclosed to the bankruptcy court. </a:t>
            </a:r>
            <a:r>
              <a:rPr lang="en-US" sz="1600" i="1" dirty="0">
                <a:effectLst/>
                <a:latin typeface="Arial" panose="020B0604020202020204" pitchFamily="34" charset="0"/>
                <a:ea typeface="Calibri" panose="020F0502020204030204" pitchFamily="34" charset="0"/>
                <a:cs typeface="Times New Roman" panose="02020603050405020304" pitchFamily="18" charset="0"/>
              </a:rPr>
              <a:t>Woodard v. Taco Bueno Restaurants, Inc.</a:t>
            </a:r>
            <a:r>
              <a:rPr lang="en-US" sz="1600" dirty="0">
                <a:effectLst/>
                <a:latin typeface="Arial" panose="020B0604020202020204" pitchFamily="34" charset="0"/>
                <a:ea typeface="Calibri" panose="020F0502020204030204" pitchFamily="34" charset="0"/>
                <a:cs typeface="Times New Roman" panose="02020603050405020304" pitchFamily="18" charset="0"/>
              </a:rPr>
              <a:t>, 2006 WL 3542693 (N.D. Tex.).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0"/>
              </a:spcAft>
              <a:buNone/>
            </a:pPr>
            <a:r>
              <a:rPr lang="en-US" sz="1600" dirty="0">
                <a:effectLst/>
                <a:latin typeface="Arial" panose="020B0604020202020204" pitchFamily="34" charset="0"/>
                <a:ea typeface="Calibri" panose="020F0502020204030204" pitchFamily="34"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0"/>
              </a:spcAft>
              <a:buNone/>
            </a:pPr>
            <a:r>
              <a:rPr lang="en-US" sz="1600" dirty="0">
                <a:effectLst/>
                <a:latin typeface="Arial" panose="020B0604020202020204" pitchFamily="34" charset="0"/>
                <a:ea typeface="Calibri" panose="020F0502020204030204" pitchFamily="34" charset="0"/>
                <a:cs typeface="Times New Roman" panose="02020603050405020304" pitchFamily="18" charset="0"/>
              </a:rPr>
              <a:t>Disclosure and reservation of claims in a chapter 12 plan was sufficient to avoid estoppel. </a:t>
            </a:r>
            <a:r>
              <a:rPr lang="en-US" sz="1600" i="1" dirty="0">
                <a:effectLst/>
                <a:latin typeface="Arial" panose="020B0604020202020204" pitchFamily="34" charset="0"/>
                <a:ea typeface="Calibri" panose="020F0502020204030204" pitchFamily="34" charset="0"/>
                <a:cs typeface="Times New Roman" panose="02020603050405020304" pitchFamily="18" charset="0"/>
              </a:rPr>
              <a:t>In re </a:t>
            </a:r>
            <a:r>
              <a:rPr lang="en-US" sz="1600" i="1" dirty="0" err="1">
                <a:effectLst/>
                <a:latin typeface="Arial" panose="020B0604020202020204" pitchFamily="34" charset="0"/>
                <a:ea typeface="Calibri" panose="020F0502020204030204" pitchFamily="34" charset="0"/>
                <a:cs typeface="Times New Roman" panose="02020603050405020304" pitchFamily="18" charset="0"/>
              </a:rPr>
              <a:t>Artho</a:t>
            </a:r>
            <a:r>
              <a:rPr lang="en-US" sz="1600" dirty="0">
                <a:effectLst/>
                <a:latin typeface="Arial" panose="020B0604020202020204" pitchFamily="34" charset="0"/>
                <a:ea typeface="Calibri" panose="020F0502020204030204" pitchFamily="34" charset="0"/>
                <a:cs typeface="Times New Roman" panose="02020603050405020304" pitchFamily="18" charset="0"/>
              </a:rPr>
              <a:t>, 587 B.R. 866 (</a:t>
            </a:r>
            <a:r>
              <a:rPr lang="en-US" sz="1600" dirty="0" err="1">
                <a:effectLst/>
                <a:latin typeface="Arial" panose="020B0604020202020204" pitchFamily="34" charset="0"/>
                <a:ea typeface="Calibri" panose="020F0502020204030204" pitchFamily="34" charset="0"/>
                <a:cs typeface="Times New Roman" panose="02020603050405020304" pitchFamily="18" charset="0"/>
              </a:rPr>
              <a:t>Bankr</a:t>
            </a:r>
            <a:r>
              <a:rPr lang="en-US" sz="1600" dirty="0">
                <a:effectLst/>
                <a:latin typeface="Arial" panose="020B0604020202020204" pitchFamily="34" charset="0"/>
                <a:ea typeface="Calibri" panose="020F0502020204030204" pitchFamily="34" charset="0"/>
                <a:cs typeface="Times New Roman" panose="02020603050405020304" pitchFamily="18" charset="0"/>
              </a:rPr>
              <a:t>. N.D. Tex. 2018).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
        <p:nvSpPr>
          <p:cNvPr id="4" name="Slide Number Placeholder 3">
            <a:extLst>
              <a:ext uri="{FF2B5EF4-FFF2-40B4-BE49-F238E27FC236}">
                <a16:creationId xmlns:a16="http://schemas.microsoft.com/office/drawing/2014/main" id="{91DAFE2D-EB1E-1046-5F98-AB78D4636907}"/>
              </a:ext>
            </a:extLst>
          </p:cNvPr>
          <p:cNvSpPr>
            <a:spLocks noGrp="1"/>
          </p:cNvSpPr>
          <p:nvPr>
            <p:ph type="sldNum" sz="quarter" idx="12"/>
          </p:nvPr>
        </p:nvSpPr>
        <p:spPr/>
        <p:txBody>
          <a:bodyPr/>
          <a:lstStyle/>
          <a:p>
            <a:fld id="{A1F932FC-2761-4213-9846-3F053AB68366}" type="slidenum">
              <a:rPr lang="en-US" smtClean="0"/>
              <a:t>4</a:t>
            </a:fld>
            <a:endParaRPr lang="en-US"/>
          </a:p>
        </p:txBody>
      </p:sp>
    </p:spTree>
    <p:extLst>
      <p:ext uri="{BB962C8B-B14F-4D97-AF65-F5344CB8AC3E}">
        <p14:creationId xmlns:p14="http://schemas.microsoft.com/office/powerpoint/2010/main" val="14609788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B9BB25-BE21-096A-E2E6-A7C709E4D51C}"/>
              </a:ext>
            </a:extLst>
          </p:cNvPr>
          <p:cNvSpPr>
            <a:spLocks noGrp="1"/>
          </p:cNvSpPr>
          <p:nvPr>
            <p:ph type="title"/>
          </p:nvPr>
        </p:nvSpPr>
        <p:spPr/>
        <p:txBody>
          <a:bodyPr>
            <a:normAutofit/>
          </a:bodyPr>
          <a:lstStyle/>
          <a:p>
            <a:r>
              <a:rPr lang="en-US" sz="1800" b="1" dirty="0"/>
              <a:t>Vesting</a:t>
            </a:r>
          </a:p>
        </p:txBody>
      </p:sp>
      <p:sp>
        <p:nvSpPr>
          <p:cNvPr id="3" name="Content Placeholder 2">
            <a:extLst>
              <a:ext uri="{FF2B5EF4-FFF2-40B4-BE49-F238E27FC236}">
                <a16:creationId xmlns:a16="http://schemas.microsoft.com/office/drawing/2014/main" id="{46C72205-4526-778A-4A22-290061FFAF08}"/>
              </a:ext>
            </a:extLst>
          </p:cNvPr>
          <p:cNvSpPr>
            <a:spLocks noGrp="1"/>
          </p:cNvSpPr>
          <p:nvPr>
            <p:ph idx="1"/>
          </p:nvPr>
        </p:nvSpPr>
        <p:spPr/>
        <p:txBody>
          <a:bodyPr/>
          <a:lstStyle/>
          <a:p>
            <a:pPr marL="0" indent="0">
              <a:buNone/>
            </a:pPr>
            <a:r>
              <a:rPr lang="en-US" sz="1600" dirty="0">
                <a:effectLst/>
                <a:latin typeface="Arial" panose="020B0604020202020204" pitchFamily="34" charset="0"/>
                <a:ea typeface="Calibri" panose="020F0502020204030204" pitchFamily="34" charset="0"/>
                <a:cs typeface="Times New Roman" panose="02020603050405020304" pitchFamily="18" charset="0"/>
              </a:rPr>
              <a:t>Absent language in the plan or confirmation order excepting assets from vesting in debtor upon confirmation of the plan, Trustee could not modify the plan after confirmation to take proceeds related to a cause of action that existed pre-petition which had vested in the debtor at confirmation. </a:t>
            </a:r>
            <a:r>
              <a:rPr lang="en-US" sz="1600" i="1" dirty="0">
                <a:effectLst/>
                <a:latin typeface="Arial" panose="020B0604020202020204" pitchFamily="34" charset="0"/>
                <a:ea typeface="Calibri" panose="020F0502020204030204" pitchFamily="34" charset="0"/>
                <a:cs typeface="Times New Roman" panose="02020603050405020304" pitchFamily="18" charset="0"/>
              </a:rPr>
              <a:t>In re Hazelwood</a:t>
            </a:r>
            <a:r>
              <a:rPr lang="en-US" sz="1600" dirty="0">
                <a:effectLst/>
                <a:latin typeface="Arial" panose="020B0604020202020204" pitchFamily="34" charset="0"/>
                <a:ea typeface="Calibri" panose="020F0502020204030204" pitchFamily="34" charset="0"/>
                <a:cs typeface="Times New Roman" panose="02020603050405020304" pitchFamily="18" charset="0"/>
              </a:rPr>
              <a:t>, 570 B.R. 557 (</a:t>
            </a:r>
            <a:r>
              <a:rPr lang="en-US" sz="1600" dirty="0" err="1">
                <a:effectLst/>
                <a:latin typeface="Arial" panose="020B0604020202020204" pitchFamily="34" charset="0"/>
                <a:ea typeface="Calibri" panose="020F0502020204030204" pitchFamily="34" charset="0"/>
                <a:cs typeface="Times New Roman" panose="02020603050405020304" pitchFamily="18" charset="0"/>
              </a:rPr>
              <a:t>Bankr</a:t>
            </a:r>
            <a:r>
              <a:rPr lang="en-US" sz="1600" dirty="0">
                <a:effectLst/>
                <a:latin typeface="Arial" panose="020B0604020202020204" pitchFamily="34" charset="0"/>
                <a:ea typeface="Calibri" panose="020F0502020204030204" pitchFamily="34" charset="0"/>
                <a:cs typeface="Times New Roman" panose="02020603050405020304" pitchFamily="18" charset="0"/>
              </a:rPr>
              <a:t>. N.D. Tex. 2017).  </a:t>
            </a:r>
          </a:p>
          <a:p>
            <a:pPr marL="0" indent="0">
              <a:buNone/>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0"/>
              </a:spcAft>
              <a:buNone/>
            </a:pPr>
            <a:r>
              <a:rPr lang="en-US" sz="1600" dirty="0">
                <a:effectLst/>
                <a:latin typeface="Arial" panose="020B0604020202020204" pitchFamily="34" charset="0"/>
                <a:ea typeface="Calibri" panose="020F0502020204030204" pitchFamily="34" charset="0"/>
                <a:cs typeface="Times New Roman" panose="02020603050405020304" pitchFamily="18" charset="0"/>
              </a:rPr>
              <a:t>Even after the case is closed, the estate continues to retain its interest in unscheduled property. </a:t>
            </a:r>
            <a:r>
              <a:rPr lang="en-US" sz="1600" i="1" dirty="0">
                <a:effectLst/>
                <a:latin typeface="Arial" panose="020B0604020202020204" pitchFamily="34" charset="0"/>
                <a:ea typeface="Calibri" panose="020F0502020204030204" pitchFamily="34" charset="0"/>
                <a:cs typeface="Times New Roman" panose="02020603050405020304" pitchFamily="18" charset="0"/>
              </a:rPr>
              <a:t>See</a:t>
            </a:r>
            <a:r>
              <a:rPr lang="en-US" sz="1600" dirty="0">
                <a:effectLst/>
                <a:latin typeface="Arial" panose="020B0604020202020204" pitchFamily="34" charset="0"/>
                <a:ea typeface="Calibri" panose="020F0502020204030204" pitchFamily="34" charset="0"/>
                <a:cs typeface="Times New Roman" panose="02020603050405020304" pitchFamily="18" charset="0"/>
              </a:rPr>
              <a:t> 11 U.S.C. § 554(d); </a:t>
            </a:r>
            <a:r>
              <a:rPr lang="en-US" sz="1600" i="1" dirty="0">
                <a:effectLst/>
                <a:latin typeface="Arial" panose="020B0604020202020204" pitchFamily="34" charset="0"/>
                <a:ea typeface="Calibri" panose="020F0502020204030204" pitchFamily="34" charset="0"/>
                <a:cs typeface="Times New Roman" panose="02020603050405020304" pitchFamily="18" charset="0"/>
              </a:rPr>
              <a:t>Kane</a:t>
            </a:r>
            <a:r>
              <a:rPr lang="en-US" sz="1600" dirty="0">
                <a:effectLst/>
                <a:latin typeface="Arial" panose="020B0604020202020204" pitchFamily="34" charset="0"/>
                <a:ea typeface="Calibri" panose="020F0502020204030204" pitchFamily="34" charset="0"/>
                <a:cs typeface="Times New Roman" panose="02020603050405020304" pitchFamily="18" charset="0"/>
              </a:rPr>
              <a:t>, 535 F.3d at 385; </a:t>
            </a:r>
            <a:r>
              <a:rPr lang="en-US" sz="1600" i="1" dirty="0">
                <a:effectLst/>
                <a:latin typeface="Arial" panose="020B0604020202020204" pitchFamily="34" charset="0"/>
                <a:ea typeface="Calibri" panose="020F0502020204030204" pitchFamily="34" charset="0"/>
                <a:cs typeface="Times New Roman" panose="02020603050405020304" pitchFamily="18" charset="0"/>
              </a:rPr>
              <a:t>Parker v. Wendy's Int'l, Inc</a:t>
            </a:r>
            <a:r>
              <a:rPr lang="en-US" sz="1600" dirty="0">
                <a:effectLst/>
                <a:latin typeface="Arial" panose="020B0604020202020204" pitchFamily="34" charset="0"/>
                <a:ea typeface="Calibri" panose="020F0502020204030204" pitchFamily="34" charset="0"/>
                <a:cs typeface="Times New Roman" panose="02020603050405020304" pitchFamily="18" charset="0"/>
              </a:rPr>
              <a:t>., 365 F.3d 1268, 1272 (11th Cir.2004); 5 Collier ¶ 554.03 at 14.</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0"/>
              </a:spcAft>
              <a:buNone/>
            </a:pPr>
            <a:r>
              <a:rPr lang="en-US" sz="1600" dirty="0">
                <a:effectLst/>
                <a:latin typeface="Arial" panose="020B0604020202020204" pitchFamily="34" charset="0"/>
                <a:ea typeface="Calibri" panose="020F0502020204030204" pitchFamily="34"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0"/>
              </a:spcAft>
              <a:buNone/>
            </a:pPr>
            <a:r>
              <a:rPr lang="en-US" sz="1600" dirty="0">
                <a:effectLst/>
                <a:latin typeface="Arial" panose="020B0604020202020204" pitchFamily="34" charset="0"/>
                <a:ea typeface="Calibri" panose="020F0502020204030204" pitchFamily="34" charset="0"/>
                <a:cs typeface="Times New Roman" panose="02020603050405020304" pitchFamily="18" charset="0"/>
              </a:rPr>
              <a:t>“Vest” as used in § 1327 means the granting of an immediate and fixed right in the debtor to enjoy all of the assets of the bankruptcy estate free and clear once he faithfully completes his obligations under the plan and is entitled to receive a discharge. </a:t>
            </a:r>
            <a:r>
              <a:rPr lang="en-US" sz="1600" i="1" dirty="0">
                <a:effectLst/>
                <a:latin typeface="Arial" panose="020B0604020202020204" pitchFamily="34" charset="0"/>
                <a:ea typeface="Calibri" panose="020F0502020204030204" pitchFamily="34" charset="0"/>
                <a:cs typeface="Times New Roman" panose="02020603050405020304" pitchFamily="18" charset="0"/>
              </a:rPr>
              <a:t>Woodard v. Taco Bueno Restaurants, Inc.</a:t>
            </a:r>
            <a:r>
              <a:rPr lang="en-US" sz="1600" dirty="0">
                <a:effectLst/>
                <a:latin typeface="Arial" panose="020B0604020202020204" pitchFamily="34" charset="0"/>
                <a:ea typeface="Calibri" panose="020F0502020204030204" pitchFamily="34" charset="0"/>
                <a:cs typeface="Times New Roman" panose="02020603050405020304" pitchFamily="18" charset="0"/>
              </a:rPr>
              <a:t>, 2006 WL 3542693 (N.D. Tex.).</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a:extLst>
              <a:ext uri="{FF2B5EF4-FFF2-40B4-BE49-F238E27FC236}">
                <a16:creationId xmlns:a16="http://schemas.microsoft.com/office/drawing/2014/main" id="{5884B30D-3931-4E62-9694-240B63B299D4}"/>
              </a:ext>
            </a:extLst>
          </p:cNvPr>
          <p:cNvSpPr>
            <a:spLocks noGrp="1"/>
          </p:cNvSpPr>
          <p:nvPr>
            <p:ph type="sldNum" sz="quarter" idx="12"/>
          </p:nvPr>
        </p:nvSpPr>
        <p:spPr/>
        <p:txBody>
          <a:bodyPr/>
          <a:lstStyle/>
          <a:p>
            <a:fld id="{A1F932FC-2761-4213-9846-3F053AB68366}" type="slidenum">
              <a:rPr lang="en-US" smtClean="0"/>
              <a:t>5</a:t>
            </a:fld>
            <a:endParaRPr lang="en-US"/>
          </a:p>
        </p:txBody>
      </p:sp>
    </p:spTree>
    <p:extLst>
      <p:ext uri="{BB962C8B-B14F-4D97-AF65-F5344CB8AC3E}">
        <p14:creationId xmlns:p14="http://schemas.microsoft.com/office/powerpoint/2010/main" val="22023944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A81D2C-81BC-8338-273B-6A04C78D9431}"/>
              </a:ext>
            </a:extLst>
          </p:cNvPr>
          <p:cNvSpPr>
            <a:spLocks noGrp="1"/>
          </p:cNvSpPr>
          <p:nvPr>
            <p:ph type="title"/>
          </p:nvPr>
        </p:nvSpPr>
        <p:spPr/>
        <p:txBody>
          <a:bodyPr>
            <a:normAutofit/>
          </a:bodyPr>
          <a:lstStyle/>
          <a:p>
            <a:r>
              <a:rPr lang="en-US" sz="1800" b="1" dirty="0"/>
              <a:t>Vesting</a:t>
            </a:r>
          </a:p>
        </p:txBody>
      </p:sp>
      <p:sp>
        <p:nvSpPr>
          <p:cNvPr id="3" name="Content Placeholder 2">
            <a:extLst>
              <a:ext uri="{FF2B5EF4-FFF2-40B4-BE49-F238E27FC236}">
                <a16:creationId xmlns:a16="http://schemas.microsoft.com/office/drawing/2014/main" id="{AB02216F-2739-F648-1DB4-BA195A16FBB0}"/>
              </a:ext>
            </a:extLst>
          </p:cNvPr>
          <p:cNvSpPr>
            <a:spLocks noGrp="1"/>
          </p:cNvSpPr>
          <p:nvPr>
            <p:ph idx="1"/>
          </p:nvPr>
        </p:nvSpPr>
        <p:spPr/>
        <p:txBody>
          <a:bodyPr/>
          <a:lstStyle/>
          <a:p>
            <a:pPr marL="0" indent="0">
              <a:buNone/>
            </a:pPr>
            <a:r>
              <a:rPr lang="en-US" sz="1600" dirty="0">
                <a:effectLst/>
                <a:latin typeface="Arial" panose="020B0604020202020204" pitchFamily="34" charset="0"/>
                <a:ea typeface="Calibri" panose="020F0502020204030204" pitchFamily="34" charset="0"/>
                <a:cs typeface="Times New Roman" panose="02020603050405020304" pitchFamily="18" charset="0"/>
              </a:rPr>
              <a:t>Currently in the Northern District of Texas, confirmation does not vest property in the debtor under § 1327(b).  The local form Chapter 13 Plan provides: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pic>
        <p:nvPicPr>
          <p:cNvPr id="6" name="Picture 5" descr="Text&#10;&#10;Description automatically generated">
            <a:extLst>
              <a:ext uri="{FF2B5EF4-FFF2-40B4-BE49-F238E27FC236}">
                <a16:creationId xmlns:a16="http://schemas.microsoft.com/office/drawing/2014/main" id="{D1D8F9F4-88DD-352E-A2E6-77306F63137B}"/>
              </a:ext>
            </a:extLst>
          </p:cNvPr>
          <p:cNvPicPr>
            <a:picLocks noChangeAspect="1"/>
          </p:cNvPicPr>
          <p:nvPr/>
        </p:nvPicPr>
        <p:blipFill>
          <a:blip r:embed="rId2"/>
          <a:stretch>
            <a:fillRect/>
          </a:stretch>
        </p:blipFill>
        <p:spPr>
          <a:xfrm>
            <a:off x="1000110" y="2569845"/>
            <a:ext cx="9874719" cy="3164120"/>
          </a:xfrm>
          <a:prstGeom prst="rect">
            <a:avLst/>
          </a:prstGeom>
        </p:spPr>
      </p:pic>
      <p:sp>
        <p:nvSpPr>
          <p:cNvPr id="7" name="Slide Number Placeholder 6">
            <a:extLst>
              <a:ext uri="{FF2B5EF4-FFF2-40B4-BE49-F238E27FC236}">
                <a16:creationId xmlns:a16="http://schemas.microsoft.com/office/drawing/2014/main" id="{68DB27E2-603C-467F-1E5D-DC7C49203D12}"/>
              </a:ext>
            </a:extLst>
          </p:cNvPr>
          <p:cNvSpPr>
            <a:spLocks noGrp="1"/>
          </p:cNvSpPr>
          <p:nvPr>
            <p:ph type="sldNum" sz="quarter" idx="12"/>
          </p:nvPr>
        </p:nvSpPr>
        <p:spPr/>
        <p:txBody>
          <a:bodyPr/>
          <a:lstStyle/>
          <a:p>
            <a:fld id="{A1F932FC-2761-4213-9846-3F053AB68366}" type="slidenum">
              <a:rPr lang="en-US" smtClean="0"/>
              <a:t>6</a:t>
            </a:fld>
            <a:endParaRPr lang="en-US"/>
          </a:p>
        </p:txBody>
      </p:sp>
    </p:spTree>
    <p:extLst>
      <p:ext uri="{BB962C8B-B14F-4D97-AF65-F5344CB8AC3E}">
        <p14:creationId xmlns:p14="http://schemas.microsoft.com/office/powerpoint/2010/main" val="29672520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A8858D-1C5B-2BB8-9920-D3C92130B6E6}"/>
              </a:ext>
            </a:extLst>
          </p:cNvPr>
          <p:cNvSpPr>
            <a:spLocks noGrp="1"/>
          </p:cNvSpPr>
          <p:nvPr>
            <p:ph type="title"/>
          </p:nvPr>
        </p:nvSpPr>
        <p:spPr/>
        <p:txBody>
          <a:bodyPr>
            <a:normAutofit/>
          </a:bodyPr>
          <a:lstStyle/>
          <a:p>
            <a:r>
              <a:rPr lang="en-US" sz="1800" b="1" dirty="0"/>
              <a:t>Vesting</a:t>
            </a:r>
          </a:p>
        </p:txBody>
      </p:sp>
      <p:sp>
        <p:nvSpPr>
          <p:cNvPr id="3" name="Content Placeholder 2">
            <a:extLst>
              <a:ext uri="{FF2B5EF4-FFF2-40B4-BE49-F238E27FC236}">
                <a16:creationId xmlns:a16="http://schemas.microsoft.com/office/drawing/2014/main" id="{A32820EA-CCBD-064A-BDB0-9DE6F05C6CE5}"/>
              </a:ext>
            </a:extLst>
          </p:cNvPr>
          <p:cNvSpPr>
            <a:spLocks noGrp="1"/>
          </p:cNvSpPr>
          <p:nvPr>
            <p:ph idx="1"/>
          </p:nvPr>
        </p:nvSpPr>
        <p:spPr/>
        <p:txBody>
          <a:bodyPr/>
          <a:lstStyle/>
          <a:p>
            <a:pPr marL="0" indent="0">
              <a:buNone/>
            </a:pPr>
            <a:r>
              <a:rPr lang="en-US" sz="1600" dirty="0">
                <a:effectLst/>
                <a:latin typeface="Arial" panose="020B0604020202020204" pitchFamily="34" charset="0"/>
                <a:ea typeface="Calibri" panose="020F0502020204030204" pitchFamily="34" charset="0"/>
                <a:cs typeface="Times New Roman" panose="02020603050405020304" pitchFamily="18" charset="0"/>
              </a:rPr>
              <a:t>Likewise, the form confirmation order provides: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sz="1600" dirty="0"/>
          </a:p>
          <a:p>
            <a:pPr marR="457200" indent="0" algn="just">
              <a:lnSpc>
                <a:spcPct val="107000"/>
              </a:lnSpc>
              <a:spcBef>
                <a:spcPts val="0"/>
              </a:spcBef>
              <a:spcAft>
                <a:spcPts val="0"/>
              </a:spcAft>
              <a:buNone/>
            </a:pPr>
            <a:r>
              <a:rPr lang="en-US" sz="1600" b="1" dirty="0">
                <a:effectLst/>
                <a:latin typeface="Arial" panose="020B0604020202020204" pitchFamily="34" charset="0"/>
                <a:ea typeface="Calibri" panose="020F0502020204030204" pitchFamily="34" charset="0"/>
                <a:cs typeface="Times New Roman" panose="02020603050405020304" pitchFamily="18" charset="0"/>
              </a:rPr>
              <a:t>IT IS FURTHER ORDERED</a:t>
            </a:r>
            <a:r>
              <a:rPr lang="en-US" sz="1600" dirty="0">
                <a:effectLst/>
                <a:latin typeface="Arial" panose="020B0604020202020204" pitchFamily="34" charset="0"/>
                <a:ea typeface="Calibri" panose="020F0502020204030204" pitchFamily="34" charset="0"/>
                <a:cs typeface="Times New Roman" panose="02020603050405020304" pitchFamily="18" charset="0"/>
              </a:rPr>
              <a:t> in addition to the provisions of Section II, paragraph T of the Plan, that unless otherwise ordered by the Court, unscheduled and/or undisclosed property as well as after acquired property pursuant to 11 U.S.C. § 1306(a)(1) shall not re-vest in Debtor upon confirmation pursuant to 11 U.S.C. § 1327(b) and as provided in the Plan.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R="457200" indent="0" algn="just">
              <a:lnSpc>
                <a:spcPct val="107000"/>
              </a:lnSpc>
              <a:spcBef>
                <a:spcPts val="0"/>
              </a:spcBef>
              <a:spcAft>
                <a:spcPts val="0"/>
              </a:spcAft>
              <a:buNone/>
            </a:pPr>
            <a:r>
              <a:rPr lang="en-US" sz="1600" dirty="0">
                <a:effectLst/>
                <a:latin typeface="Arial" panose="020B0604020202020204" pitchFamily="34" charset="0"/>
                <a:ea typeface="Calibri" panose="020F0502020204030204" pitchFamily="34"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R="457200" indent="0" algn="just">
              <a:lnSpc>
                <a:spcPct val="107000"/>
              </a:lnSpc>
              <a:spcBef>
                <a:spcPts val="0"/>
              </a:spcBef>
              <a:spcAft>
                <a:spcPts val="0"/>
              </a:spcAft>
              <a:buNone/>
            </a:pPr>
            <a:r>
              <a:rPr lang="en-US" sz="1600" b="1" dirty="0">
                <a:effectLst/>
                <a:latin typeface="Arial" panose="020B0604020202020204" pitchFamily="34" charset="0"/>
                <a:ea typeface="Calibri" panose="020F0502020204030204" pitchFamily="34" charset="0"/>
                <a:cs typeface="Times New Roman" panose="02020603050405020304" pitchFamily="18" charset="0"/>
              </a:rPr>
              <a:t>IT IS FURTHER ORDERED</a:t>
            </a:r>
            <a:r>
              <a:rPr lang="en-US" sz="1600" dirty="0">
                <a:effectLst/>
                <a:latin typeface="Arial" panose="020B0604020202020204" pitchFamily="34" charset="0"/>
                <a:ea typeface="Calibri" panose="020F0502020204030204" pitchFamily="34" charset="0"/>
                <a:cs typeface="Times New Roman" panose="02020603050405020304" pitchFamily="18" charset="0"/>
              </a:rPr>
              <a:t> that the Debtor shall not dispose of or encumber any non-exempt property prior to discharge without consent of the Trustee or order of the Court after notice to the Trustee and all creditors.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
        <p:nvSpPr>
          <p:cNvPr id="4" name="Slide Number Placeholder 3">
            <a:extLst>
              <a:ext uri="{FF2B5EF4-FFF2-40B4-BE49-F238E27FC236}">
                <a16:creationId xmlns:a16="http://schemas.microsoft.com/office/drawing/2014/main" id="{F3BD9D46-412C-FB8C-9138-AF2F5D508056}"/>
              </a:ext>
            </a:extLst>
          </p:cNvPr>
          <p:cNvSpPr>
            <a:spLocks noGrp="1"/>
          </p:cNvSpPr>
          <p:nvPr>
            <p:ph type="sldNum" sz="quarter" idx="12"/>
          </p:nvPr>
        </p:nvSpPr>
        <p:spPr/>
        <p:txBody>
          <a:bodyPr/>
          <a:lstStyle/>
          <a:p>
            <a:fld id="{A1F932FC-2761-4213-9846-3F053AB68366}" type="slidenum">
              <a:rPr lang="en-US" smtClean="0"/>
              <a:t>7</a:t>
            </a:fld>
            <a:endParaRPr lang="en-US"/>
          </a:p>
        </p:txBody>
      </p:sp>
    </p:spTree>
    <p:extLst>
      <p:ext uri="{BB962C8B-B14F-4D97-AF65-F5344CB8AC3E}">
        <p14:creationId xmlns:p14="http://schemas.microsoft.com/office/powerpoint/2010/main" val="33214602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9C8C1B-2098-FCC4-72B8-1F8FBD994EFE}"/>
              </a:ext>
            </a:extLst>
          </p:cNvPr>
          <p:cNvSpPr>
            <a:spLocks noGrp="1"/>
          </p:cNvSpPr>
          <p:nvPr>
            <p:ph type="title"/>
          </p:nvPr>
        </p:nvSpPr>
        <p:spPr/>
        <p:txBody>
          <a:bodyPr>
            <a:normAutofit/>
          </a:bodyPr>
          <a:lstStyle/>
          <a:p>
            <a:r>
              <a:rPr lang="en-US" sz="1800" dirty="0"/>
              <a:t>Exemptions</a:t>
            </a:r>
          </a:p>
        </p:txBody>
      </p:sp>
      <p:sp>
        <p:nvSpPr>
          <p:cNvPr id="3" name="Content Placeholder 2">
            <a:extLst>
              <a:ext uri="{FF2B5EF4-FFF2-40B4-BE49-F238E27FC236}">
                <a16:creationId xmlns:a16="http://schemas.microsoft.com/office/drawing/2014/main" id="{9AF4EEAA-6D53-7591-91B6-9E1DD9D2BAD3}"/>
              </a:ext>
            </a:extLst>
          </p:cNvPr>
          <p:cNvSpPr>
            <a:spLocks noGrp="1"/>
          </p:cNvSpPr>
          <p:nvPr>
            <p:ph idx="1"/>
          </p:nvPr>
        </p:nvSpPr>
        <p:spPr>
          <a:xfrm>
            <a:off x="838200" y="1460500"/>
            <a:ext cx="10515600" cy="4716463"/>
          </a:xfrm>
        </p:spPr>
        <p:txBody>
          <a:bodyPr>
            <a:normAutofit fontScale="55000" lnSpcReduction="20000"/>
          </a:bodyPr>
          <a:lstStyle/>
          <a:p>
            <a:pPr marL="0" marR="0" indent="0" algn="just">
              <a:lnSpc>
                <a:spcPct val="107000"/>
              </a:lnSpc>
              <a:spcBef>
                <a:spcPts val="0"/>
              </a:spcBef>
              <a:spcAft>
                <a:spcPts val="0"/>
              </a:spcAft>
              <a:buNone/>
            </a:pPr>
            <a:r>
              <a:rPr lang="en-US" sz="2200" dirty="0">
                <a:effectLst/>
                <a:latin typeface="Arial" panose="020B0604020202020204" pitchFamily="34" charset="0"/>
                <a:ea typeface="Calibri" panose="020F0502020204030204" pitchFamily="34" charset="0"/>
                <a:cs typeface="Times New Roman" panose="02020603050405020304" pitchFamily="18" charset="0"/>
              </a:rPr>
              <a:t>Under the Federal exemption scheme, there may be several available exemptions under § 522(d) to protect the debtor’s interest in a claim depending on the nature of the underlying cause of action including: </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0"/>
              </a:spcAft>
              <a:buNone/>
            </a:pPr>
            <a:r>
              <a:rPr lang="en-US" sz="2200" dirty="0">
                <a:effectLst/>
                <a:latin typeface="Arial" panose="020B0604020202020204" pitchFamily="34" charset="0"/>
                <a:ea typeface="Calibri" panose="020F0502020204030204" pitchFamily="34" charset="0"/>
                <a:cs typeface="Times New Roman" panose="02020603050405020304" pitchFamily="18" charset="0"/>
              </a:rPr>
              <a:t> </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0"/>
              </a:spcAft>
              <a:buNone/>
            </a:pPr>
            <a:r>
              <a:rPr lang="en-US" sz="2200" dirty="0">
                <a:effectLst/>
                <a:latin typeface="Arial" panose="020B0604020202020204" pitchFamily="34" charset="0"/>
                <a:ea typeface="Calibri" panose="020F0502020204030204" pitchFamily="34" charset="0"/>
                <a:cs typeface="Times New Roman" panose="02020603050405020304" pitchFamily="18" charset="0"/>
              </a:rPr>
              <a:t>(5) The debtor's aggregate interest in any property, not to exceed in value $1,475 [originally “$800”, adjusted effective April 1, 2022]1 plus up to $13,950 [originally “$7,500”, adjusted effective April 1, 2022]1 of any unused amount of the exemption provided under paragraph (1) of this subsection.</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0"/>
              </a:spcAft>
              <a:buNone/>
            </a:pPr>
            <a:r>
              <a:rPr lang="en-US" sz="2200" dirty="0">
                <a:effectLst/>
                <a:latin typeface="Arial" panose="020B0604020202020204" pitchFamily="34" charset="0"/>
                <a:ea typeface="Calibri" panose="020F0502020204030204" pitchFamily="34" charset="0"/>
                <a:cs typeface="Times New Roman" panose="02020603050405020304" pitchFamily="18" charset="0"/>
              </a:rPr>
              <a:t> </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0"/>
              </a:spcAft>
              <a:buNone/>
            </a:pPr>
            <a:r>
              <a:rPr lang="en-US" sz="2200" dirty="0">
                <a:effectLst/>
                <a:latin typeface="Arial" panose="020B0604020202020204" pitchFamily="34" charset="0"/>
                <a:ea typeface="Calibri" panose="020F0502020204030204" pitchFamily="34" charset="0"/>
                <a:cs typeface="Times New Roman" panose="02020603050405020304" pitchFamily="18" charset="0"/>
              </a:rPr>
              <a:t>(10) The debtor's right to receive--</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p>
            <a:pPr marR="0" indent="0" algn="just">
              <a:lnSpc>
                <a:spcPct val="107000"/>
              </a:lnSpc>
              <a:spcBef>
                <a:spcPts val="0"/>
              </a:spcBef>
              <a:spcAft>
                <a:spcPts val="0"/>
              </a:spcAft>
              <a:buNone/>
            </a:pPr>
            <a:r>
              <a:rPr lang="en-US" sz="2200" dirty="0">
                <a:effectLst/>
                <a:latin typeface="Arial" panose="020B0604020202020204" pitchFamily="34" charset="0"/>
                <a:ea typeface="Calibri" panose="020F0502020204030204" pitchFamily="34" charset="0"/>
                <a:cs typeface="Times New Roman" panose="02020603050405020304" pitchFamily="18" charset="0"/>
              </a:rPr>
              <a:t>(A) a social security benefit, unemployment compensation, or a local public assistance benefit;</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p>
            <a:pPr marR="0" indent="0" algn="just">
              <a:lnSpc>
                <a:spcPct val="107000"/>
              </a:lnSpc>
              <a:spcBef>
                <a:spcPts val="0"/>
              </a:spcBef>
              <a:spcAft>
                <a:spcPts val="0"/>
              </a:spcAft>
              <a:buNone/>
            </a:pPr>
            <a:r>
              <a:rPr lang="en-US" sz="2200" dirty="0">
                <a:effectLst/>
                <a:latin typeface="Arial" panose="020B0604020202020204" pitchFamily="34" charset="0"/>
                <a:ea typeface="Calibri" panose="020F0502020204030204" pitchFamily="34" charset="0"/>
                <a:cs typeface="Times New Roman" panose="02020603050405020304" pitchFamily="18" charset="0"/>
              </a:rPr>
              <a:t>(B) a veterans' benefit;</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p>
            <a:pPr marR="0" indent="0" algn="just">
              <a:lnSpc>
                <a:spcPct val="107000"/>
              </a:lnSpc>
              <a:spcBef>
                <a:spcPts val="0"/>
              </a:spcBef>
              <a:spcAft>
                <a:spcPts val="0"/>
              </a:spcAft>
              <a:buNone/>
            </a:pPr>
            <a:r>
              <a:rPr lang="en-US" sz="2200" dirty="0">
                <a:effectLst/>
                <a:latin typeface="Arial" panose="020B0604020202020204" pitchFamily="34" charset="0"/>
                <a:ea typeface="Calibri" panose="020F0502020204030204" pitchFamily="34" charset="0"/>
                <a:cs typeface="Times New Roman" panose="02020603050405020304" pitchFamily="18" charset="0"/>
              </a:rPr>
              <a:t>(C) a disability, illness, or unemployment benefit;</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p>
            <a:pPr marR="0" indent="0" algn="just">
              <a:lnSpc>
                <a:spcPct val="107000"/>
              </a:lnSpc>
              <a:spcBef>
                <a:spcPts val="0"/>
              </a:spcBef>
              <a:spcAft>
                <a:spcPts val="0"/>
              </a:spcAft>
              <a:buNone/>
            </a:pPr>
            <a:r>
              <a:rPr lang="en-US" sz="2200" dirty="0">
                <a:effectLst/>
                <a:latin typeface="Arial" panose="020B0604020202020204" pitchFamily="34" charset="0"/>
                <a:ea typeface="Calibri" panose="020F0502020204030204" pitchFamily="34" charset="0"/>
                <a:cs typeface="Times New Roman" panose="02020603050405020304" pitchFamily="18" charset="0"/>
              </a:rPr>
              <a:t>(D) alimony, support, or separate maintenance, to the extent reasonably necessary for the support of the debtor and any dependent of the debtor;</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p>
            <a:pPr marR="0" indent="0" algn="just">
              <a:lnSpc>
                <a:spcPct val="107000"/>
              </a:lnSpc>
              <a:spcBef>
                <a:spcPts val="0"/>
              </a:spcBef>
              <a:spcAft>
                <a:spcPts val="0"/>
              </a:spcAft>
              <a:buNone/>
            </a:pPr>
            <a:r>
              <a:rPr lang="en-US" sz="2200" dirty="0">
                <a:effectLst/>
                <a:latin typeface="Arial" panose="020B0604020202020204" pitchFamily="34" charset="0"/>
                <a:ea typeface="Calibri" panose="020F0502020204030204" pitchFamily="34" charset="0"/>
                <a:cs typeface="Times New Roman" panose="02020603050405020304" pitchFamily="18" charset="0"/>
              </a:rPr>
              <a:t>(E) a payment under a stock bonus, pension, </a:t>
            </a:r>
            <a:r>
              <a:rPr lang="en-US" sz="2200" dirty="0" err="1">
                <a:effectLst/>
                <a:latin typeface="Arial" panose="020B0604020202020204" pitchFamily="34" charset="0"/>
                <a:ea typeface="Calibri" panose="020F0502020204030204" pitchFamily="34" charset="0"/>
                <a:cs typeface="Times New Roman" panose="02020603050405020304" pitchFamily="18" charset="0"/>
              </a:rPr>
              <a:t>profitsharing</a:t>
            </a:r>
            <a:r>
              <a:rPr lang="en-US" sz="2200" dirty="0">
                <a:effectLst/>
                <a:latin typeface="Arial" panose="020B0604020202020204" pitchFamily="34" charset="0"/>
                <a:ea typeface="Calibri" panose="020F0502020204030204" pitchFamily="34" charset="0"/>
                <a:cs typeface="Times New Roman" panose="02020603050405020304" pitchFamily="18" charset="0"/>
              </a:rPr>
              <a:t>, annuity, or similar plan or contract on account of illness, disability, death, age, or length of service, to the extent reasonably necessary for the support of the debtor and any dependent of the debtor, unless--</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p>
            <a:pPr marL="685800" marR="0" indent="0" algn="just">
              <a:lnSpc>
                <a:spcPct val="107000"/>
              </a:lnSpc>
              <a:spcBef>
                <a:spcPts val="0"/>
              </a:spcBef>
              <a:spcAft>
                <a:spcPts val="0"/>
              </a:spcAft>
              <a:buNone/>
            </a:pPr>
            <a:r>
              <a:rPr lang="en-US" sz="2200" dirty="0">
                <a:effectLst/>
                <a:latin typeface="Arial" panose="020B0604020202020204" pitchFamily="34" charset="0"/>
                <a:ea typeface="Calibri" panose="020F0502020204030204" pitchFamily="34" charset="0"/>
                <a:cs typeface="Times New Roman" panose="02020603050405020304" pitchFamily="18" charset="0"/>
              </a:rPr>
              <a:t>(</a:t>
            </a:r>
            <a:r>
              <a:rPr lang="en-US" sz="2200" dirty="0" err="1">
                <a:effectLst/>
                <a:latin typeface="Arial" panose="020B0604020202020204" pitchFamily="34" charset="0"/>
                <a:ea typeface="Calibri" panose="020F0502020204030204" pitchFamily="34" charset="0"/>
                <a:cs typeface="Times New Roman" panose="02020603050405020304" pitchFamily="18" charset="0"/>
              </a:rPr>
              <a:t>i</a:t>
            </a:r>
            <a:r>
              <a:rPr lang="en-US" sz="2200" dirty="0">
                <a:effectLst/>
                <a:latin typeface="Arial" panose="020B0604020202020204" pitchFamily="34" charset="0"/>
                <a:ea typeface="Calibri" panose="020F0502020204030204" pitchFamily="34" charset="0"/>
                <a:cs typeface="Times New Roman" panose="02020603050405020304" pitchFamily="18" charset="0"/>
              </a:rPr>
              <a:t>) such plan or contract was established by or under the auspices of an insider that employed the debtor at the time the debtor's rights under such plan or contract arose;</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p>
            <a:pPr marL="685800" marR="0" indent="0" algn="just">
              <a:lnSpc>
                <a:spcPct val="107000"/>
              </a:lnSpc>
              <a:spcBef>
                <a:spcPts val="0"/>
              </a:spcBef>
              <a:spcAft>
                <a:spcPts val="0"/>
              </a:spcAft>
              <a:buNone/>
            </a:pPr>
            <a:r>
              <a:rPr lang="en-US" sz="2200" dirty="0">
                <a:effectLst/>
                <a:latin typeface="Arial" panose="020B0604020202020204" pitchFamily="34" charset="0"/>
                <a:ea typeface="Calibri" panose="020F0502020204030204" pitchFamily="34" charset="0"/>
                <a:cs typeface="Times New Roman" panose="02020603050405020304" pitchFamily="18" charset="0"/>
              </a:rPr>
              <a:t>(ii) such payment is on account of age or length of service; and</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p>
            <a:pPr marL="685800" marR="0" indent="0" algn="just">
              <a:lnSpc>
                <a:spcPct val="107000"/>
              </a:lnSpc>
              <a:spcBef>
                <a:spcPts val="0"/>
              </a:spcBef>
              <a:spcAft>
                <a:spcPts val="0"/>
              </a:spcAft>
              <a:buNone/>
            </a:pPr>
            <a:r>
              <a:rPr lang="en-US" sz="2200" dirty="0">
                <a:effectLst/>
                <a:latin typeface="Arial" panose="020B0604020202020204" pitchFamily="34" charset="0"/>
                <a:ea typeface="Calibri" panose="020F0502020204030204" pitchFamily="34" charset="0"/>
                <a:cs typeface="Times New Roman" panose="02020603050405020304" pitchFamily="18" charset="0"/>
              </a:rPr>
              <a:t>(iii) such plan or contract does not qualify under section 401(a), 403(a), 403(b), or 408 of the Internal Revenue Code of 1986.</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0"/>
              </a:spcAft>
              <a:buNone/>
            </a:pPr>
            <a:r>
              <a:rPr lang="en-US" sz="2200" dirty="0">
                <a:effectLst/>
                <a:latin typeface="Arial" panose="020B0604020202020204" pitchFamily="34" charset="0"/>
                <a:ea typeface="Calibri" panose="020F0502020204030204" pitchFamily="34" charset="0"/>
                <a:cs typeface="Times New Roman" panose="02020603050405020304" pitchFamily="18" charset="0"/>
              </a:rPr>
              <a:t> </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0"/>
              </a:spcAft>
              <a:buNone/>
            </a:pPr>
            <a:r>
              <a:rPr lang="en-US" sz="2200" dirty="0">
                <a:effectLst/>
                <a:latin typeface="Arial" panose="020B0604020202020204" pitchFamily="34" charset="0"/>
                <a:ea typeface="Calibri" panose="020F0502020204030204" pitchFamily="34" charset="0"/>
                <a:cs typeface="Times New Roman" panose="02020603050405020304" pitchFamily="18" charset="0"/>
              </a:rPr>
              <a:t>(11) The debtor's right to receive, or property that is traceable to--</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p>
            <a:pPr marR="0" indent="0" algn="just">
              <a:lnSpc>
                <a:spcPct val="107000"/>
              </a:lnSpc>
              <a:spcBef>
                <a:spcPts val="0"/>
              </a:spcBef>
              <a:spcAft>
                <a:spcPts val="0"/>
              </a:spcAft>
              <a:buNone/>
            </a:pPr>
            <a:r>
              <a:rPr lang="en-US" sz="2200" dirty="0">
                <a:effectLst/>
                <a:latin typeface="Arial" panose="020B0604020202020204" pitchFamily="34" charset="0"/>
                <a:ea typeface="Calibri" panose="020F0502020204030204" pitchFamily="34" charset="0"/>
                <a:cs typeface="Times New Roman" panose="02020603050405020304" pitchFamily="18" charset="0"/>
              </a:rPr>
              <a:t>(A) an award under a crime victim's reparation law;</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p>
            <a:pPr marR="0" indent="0" algn="just">
              <a:lnSpc>
                <a:spcPct val="107000"/>
              </a:lnSpc>
              <a:spcBef>
                <a:spcPts val="0"/>
              </a:spcBef>
              <a:spcAft>
                <a:spcPts val="0"/>
              </a:spcAft>
              <a:buNone/>
            </a:pPr>
            <a:r>
              <a:rPr lang="en-US" sz="2200" dirty="0">
                <a:effectLst/>
                <a:latin typeface="Arial" panose="020B0604020202020204" pitchFamily="34" charset="0"/>
                <a:ea typeface="Calibri" panose="020F0502020204030204" pitchFamily="34" charset="0"/>
                <a:cs typeface="Times New Roman" panose="02020603050405020304" pitchFamily="18" charset="0"/>
              </a:rPr>
              <a:t>(B) a payment on account of the wrongful death of an individual of whom the debtor was a dependent, to the extent reasonably necessary for the support of the debtor and any dependent of the debtor;</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p>
            <a:pPr marR="0" indent="0" algn="just">
              <a:lnSpc>
                <a:spcPct val="107000"/>
              </a:lnSpc>
              <a:spcBef>
                <a:spcPts val="0"/>
              </a:spcBef>
              <a:spcAft>
                <a:spcPts val="0"/>
              </a:spcAft>
              <a:buNone/>
            </a:pPr>
            <a:r>
              <a:rPr lang="en-US" sz="2200" dirty="0">
                <a:effectLst/>
                <a:latin typeface="Arial" panose="020B0604020202020204" pitchFamily="34" charset="0"/>
                <a:ea typeface="Calibri" panose="020F0502020204030204" pitchFamily="34" charset="0"/>
                <a:cs typeface="Times New Roman" panose="02020603050405020304" pitchFamily="18" charset="0"/>
              </a:rPr>
              <a:t>(C) a payment under a life insurance contract that insured the life of an individual of whom the debtor was a dependent on the date of such individual's death, to the extent reasonably necessary for the support of the debtor and any dependent of the debtor;</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p>
            <a:pPr marR="0" indent="0" algn="just">
              <a:lnSpc>
                <a:spcPct val="107000"/>
              </a:lnSpc>
              <a:spcBef>
                <a:spcPts val="0"/>
              </a:spcBef>
              <a:spcAft>
                <a:spcPts val="0"/>
              </a:spcAft>
              <a:buNone/>
            </a:pPr>
            <a:r>
              <a:rPr lang="en-US" sz="2200" dirty="0">
                <a:effectLst/>
                <a:latin typeface="Arial" panose="020B0604020202020204" pitchFamily="34" charset="0"/>
                <a:ea typeface="Calibri" panose="020F0502020204030204" pitchFamily="34" charset="0"/>
                <a:cs typeface="Times New Roman" panose="02020603050405020304" pitchFamily="18" charset="0"/>
              </a:rPr>
              <a:t>(D) a payment, not to exceed $27,900 [originally “$15,000”, adjusted effective April 1, 2022],1 on account of personal bodily injury, not including pain and suffering or compensation for actual pecuniary loss, of the debtor or an individual of whom the debtor is a dependent; or</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p>
            <a:pPr marR="0" indent="0" algn="just">
              <a:lnSpc>
                <a:spcPct val="107000"/>
              </a:lnSpc>
              <a:spcBef>
                <a:spcPts val="0"/>
              </a:spcBef>
              <a:spcAft>
                <a:spcPts val="0"/>
              </a:spcAft>
              <a:buNone/>
            </a:pPr>
            <a:r>
              <a:rPr lang="en-US" sz="2200" dirty="0">
                <a:effectLst/>
                <a:latin typeface="Arial" panose="020B0604020202020204" pitchFamily="34" charset="0"/>
                <a:ea typeface="Calibri" panose="020F0502020204030204" pitchFamily="34" charset="0"/>
                <a:cs typeface="Times New Roman" panose="02020603050405020304" pitchFamily="18" charset="0"/>
              </a:rPr>
              <a:t>(E) a payment in compensation of loss of future earnings of the debtor or an individual of whom the debtor is or was a dependent, to the extent reasonably necessary for the support of the debtor and any dependent of the debtor.</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
        <p:nvSpPr>
          <p:cNvPr id="4" name="Slide Number Placeholder 3">
            <a:extLst>
              <a:ext uri="{FF2B5EF4-FFF2-40B4-BE49-F238E27FC236}">
                <a16:creationId xmlns:a16="http://schemas.microsoft.com/office/drawing/2014/main" id="{6754516D-CA2A-47F2-462D-4D8DA953CA5D}"/>
              </a:ext>
            </a:extLst>
          </p:cNvPr>
          <p:cNvSpPr>
            <a:spLocks noGrp="1"/>
          </p:cNvSpPr>
          <p:nvPr>
            <p:ph type="sldNum" sz="quarter" idx="12"/>
          </p:nvPr>
        </p:nvSpPr>
        <p:spPr/>
        <p:txBody>
          <a:bodyPr/>
          <a:lstStyle/>
          <a:p>
            <a:fld id="{A1F932FC-2761-4213-9846-3F053AB68366}" type="slidenum">
              <a:rPr lang="en-US" smtClean="0"/>
              <a:t>8</a:t>
            </a:fld>
            <a:endParaRPr lang="en-US"/>
          </a:p>
        </p:txBody>
      </p:sp>
    </p:spTree>
    <p:extLst>
      <p:ext uri="{BB962C8B-B14F-4D97-AF65-F5344CB8AC3E}">
        <p14:creationId xmlns:p14="http://schemas.microsoft.com/office/powerpoint/2010/main" val="27714732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90B7D5-39C0-73E9-9142-2474FFF8D506}"/>
              </a:ext>
            </a:extLst>
          </p:cNvPr>
          <p:cNvSpPr>
            <a:spLocks noGrp="1"/>
          </p:cNvSpPr>
          <p:nvPr>
            <p:ph type="title"/>
          </p:nvPr>
        </p:nvSpPr>
        <p:spPr/>
        <p:txBody>
          <a:bodyPr>
            <a:normAutofit/>
          </a:bodyPr>
          <a:lstStyle/>
          <a:p>
            <a:r>
              <a:rPr lang="en-US" sz="1800" b="1" dirty="0"/>
              <a:t>Exemptions</a:t>
            </a:r>
          </a:p>
        </p:txBody>
      </p:sp>
      <p:sp>
        <p:nvSpPr>
          <p:cNvPr id="3" name="Content Placeholder 2">
            <a:extLst>
              <a:ext uri="{FF2B5EF4-FFF2-40B4-BE49-F238E27FC236}">
                <a16:creationId xmlns:a16="http://schemas.microsoft.com/office/drawing/2014/main" id="{2C50323B-34E3-0AC8-68FE-8C5AE82C9592}"/>
              </a:ext>
            </a:extLst>
          </p:cNvPr>
          <p:cNvSpPr>
            <a:spLocks noGrp="1"/>
          </p:cNvSpPr>
          <p:nvPr>
            <p:ph idx="1"/>
          </p:nvPr>
        </p:nvSpPr>
        <p:spPr/>
        <p:txBody>
          <a:bodyPr/>
          <a:lstStyle/>
          <a:p>
            <a:pPr marL="0" indent="0">
              <a:buNone/>
            </a:pPr>
            <a:r>
              <a:rPr lang="en-US" sz="1600" dirty="0">
                <a:effectLst/>
                <a:latin typeface="Arial" panose="020B0604020202020204" pitchFamily="34" charset="0"/>
                <a:ea typeface="Calibri" panose="020F0502020204030204" pitchFamily="34" charset="0"/>
                <a:cs typeface="Times New Roman" panose="02020603050405020304" pitchFamily="18" charset="0"/>
              </a:rPr>
              <a:t>The Texas exemption scheme is more restrictive.  Debtor’s may be limited to exempting causes of action to the extent that they are based on unpaid wages or commissions, public benefits, child support, spousal maintenance, and some types of insurance proceeds. </a:t>
            </a:r>
            <a:r>
              <a:rPr lang="en-US" sz="1600" cap="small" dirty="0">
                <a:effectLst/>
                <a:latin typeface="Arial" panose="020B0604020202020204" pitchFamily="34" charset="0"/>
                <a:ea typeface="Calibri" panose="020F0502020204030204" pitchFamily="34" charset="0"/>
                <a:cs typeface="Times New Roman" panose="02020603050405020304" pitchFamily="18" charset="0"/>
              </a:rPr>
              <a:t>Tex. Prop. Code</a:t>
            </a:r>
            <a:r>
              <a:rPr lang="en-US" sz="1600" dirty="0">
                <a:effectLst/>
                <a:latin typeface="Arial" panose="020B0604020202020204" pitchFamily="34" charset="0"/>
                <a:ea typeface="Calibri" panose="020F0502020204030204" pitchFamily="34" charset="0"/>
                <a:cs typeface="Times New Roman" panose="02020603050405020304" pitchFamily="18" charset="0"/>
              </a:rPr>
              <a:t> §§ 42.001(b)(1) &amp; (3), </a:t>
            </a:r>
            <a:r>
              <a:rPr lang="en-US" sz="1600" cap="small" dirty="0">
                <a:effectLst/>
                <a:latin typeface="Arial" panose="020B0604020202020204" pitchFamily="34" charset="0"/>
                <a:ea typeface="Calibri" panose="020F0502020204030204" pitchFamily="34" charset="0"/>
                <a:cs typeface="Times New Roman" panose="02020603050405020304" pitchFamily="18" charset="0"/>
              </a:rPr>
              <a:t>Tex. Hum. Res</a:t>
            </a:r>
            <a:r>
              <a:rPr lang="en-US" sz="1600" dirty="0">
                <a:effectLst/>
                <a:latin typeface="Arial" panose="020B0604020202020204" pitchFamily="34" charset="0"/>
                <a:ea typeface="Calibri" panose="020F0502020204030204" pitchFamily="34" charset="0"/>
                <a:cs typeface="Times New Roman" panose="02020603050405020304" pitchFamily="18" charset="0"/>
              </a:rPr>
              <a:t>. § 31.030 &amp; </a:t>
            </a:r>
            <a:r>
              <a:rPr lang="en-US" sz="1600" cap="small" dirty="0">
                <a:effectLst/>
                <a:latin typeface="Arial" panose="020B0604020202020204" pitchFamily="34" charset="0"/>
                <a:ea typeface="Calibri" panose="020F0502020204030204" pitchFamily="34" charset="0"/>
                <a:cs typeface="Times New Roman" panose="02020603050405020304" pitchFamily="18" charset="0"/>
              </a:rPr>
              <a:t>Tex. Ins. Code</a:t>
            </a:r>
            <a:r>
              <a:rPr lang="en-US" sz="1600" dirty="0">
                <a:effectLst/>
                <a:latin typeface="Arial" panose="020B0604020202020204" pitchFamily="34" charset="0"/>
                <a:ea typeface="Calibri" panose="020F0502020204030204" pitchFamily="34" charset="0"/>
                <a:cs typeface="Times New Roman" panose="02020603050405020304" pitchFamily="18" charset="0"/>
              </a:rPr>
              <a:t> § 1108.051, </a:t>
            </a:r>
            <a:r>
              <a:rPr lang="en-US" sz="1600" i="1" dirty="0">
                <a:effectLst/>
                <a:latin typeface="Arial" panose="020B0604020202020204" pitchFamily="34" charset="0"/>
                <a:ea typeface="Calibri" panose="020F0502020204030204" pitchFamily="34" charset="0"/>
                <a:cs typeface="Times New Roman" panose="02020603050405020304" pitchFamily="18" charset="0"/>
              </a:rPr>
              <a:t>et al.</a:t>
            </a:r>
            <a:r>
              <a:rPr lang="en-US" sz="1600" dirty="0">
                <a:effectLst/>
                <a:latin typeface="Arial" panose="020B0604020202020204" pitchFamily="34" charset="0"/>
                <a:ea typeface="Calibri" panose="020F0502020204030204" pitchFamily="34"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
        <p:nvSpPr>
          <p:cNvPr id="4" name="Slide Number Placeholder 3">
            <a:extLst>
              <a:ext uri="{FF2B5EF4-FFF2-40B4-BE49-F238E27FC236}">
                <a16:creationId xmlns:a16="http://schemas.microsoft.com/office/drawing/2014/main" id="{971B7421-07C9-4091-2C7D-7886295F11B2}"/>
              </a:ext>
            </a:extLst>
          </p:cNvPr>
          <p:cNvSpPr>
            <a:spLocks noGrp="1"/>
          </p:cNvSpPr>
          <p:nvPr>
            <p:ph type="sldNum" sz="quarter" idx="12"/>
          </p:nvPr>
        </p:nvSpPr>
        <p:spPr/>
        <p:txBody>
          <a:bodyPr/>
          <a:lstStyle/>
          <a:p>
            <a:fld id="{A1F932FC-2761-4213-9846-3F053AB68366}" type="slidenum">
              <a:rPr lang="en-US" smtClean="0"/>
              <a:t>9</a:t>
            </a:fld>
            <a:endParaRPr lang="en-US"/>
          </a:p>
        </p:txBody>
      </p:sp>
    </p:spTree>
    <p:extLst>
      <p:ext uri="{BB962C8B-B14F-4D97-AF65-F5344CB8AC3E}">
        <p14:creationId xmlns:p14="http://schemas.microsoft.com/office/powerpoint/2010/main" val="13365869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TotalTime>
  <Words>2591</Words>
  <Application>Microsoft Office PowerPoint</Application>
  <PresentationFormat>Widescreen</PresentationFormat>
  <Paragraphs>103</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Calibri Light</vt:lpstr>
      <vt:lpstr>Office Theme</vt:lpstr>
      <vt:lpstr>Personal INjury claims and other causes of Action   </vt:lpstr>
      <vt:lpstr>Duty to Disclose Property of the Estate </vt:lpstr>
      <vt:lpstr>  Duty to Disclose Property of the Estate </vt:lpstr>
      <vt:lpstr>Duty to Disclose Property of the Estate </vt:lpstr>
      <vt:lpstr>Vesting</vt:lpstr>
      <vt:lpstr>Vesting</vt:lpstr>
      <vt:lpstr>Vesting</vt:lpstr>
      <vt:lpstr>Exemptions</vt:lpstr>
      <vt:lpstr>Exemptions</vt:lpstr>
      <vt:lpstr>Conversion to Chapter 7</vt:lpstr>
      <vt:lpstr>Special Counsel</vt:lpstr>
      <vt:lpstr>Additional Fee for Settlement Approval</vt:lpstr>
      <vt:lpstr>After Completion of the Plan</vt:lpstr>
      <vt:lpstr>Judicial Estoppel</vt:lpstr>
      <vt:lpstr>Judicial Estoppel</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Personal INjury claims and other causes of Action   </dc:title>
  <dc:creator>Ethan Cartwright</dc:creator>
  <cp:lastModifiedBy>Ethan Cartwright</cp:lastModifiedBy>
  <cp:revision>1</cp:revision>
  <dcterms:created xsi:type="dcterms:W3CDTF">2022-10-13T16:23:29Z</dcterms:created>
  <dcterms:modified xsi:type="dcterms:W3CDTF">2022-10-13T16:41:21Z</dcterms:modified>
</cp:coreProperties>
</file>